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Lst>
  <p:notesMasterIdLst>
    <p:notesMasterId r:id="rId19"/>
  </p:notesMasterIdLst>
  <p:sldIdLst>
    <p:sldId id="297" r:id="rId5"/>
    <p:sldId id="299" r:id="rId6"/>
    <p:sldId id="300" r:id="rId7"/>
    <p:sldId id="301" r:id="rId8"/>
    <p:sldId id="302" r:id="rId9"/>
    <p:sldId id="303" r:id="rId10"/>
    <p:sldId id="304" r:id="rId11"/>
    <p:sldId id="305" r:id="rId12"/>
    <p:sldId id="306" r:id="rId13"/>
    <p:sldId id="308" r:id="rId14"/>
    <p:sldId id="309" r:id="rId15"/>
    <p:sldId id="310" r:id="rId16"/>
    <p:sldId id="312" r:id="rId17"/>
    <p:sldId id="311" r:id="rId18"/>
  </p:sldIdLst>
  <p:sldSz cx="12192000" cy="6858000"/>
  <p:notesSz cx="6797675" cy="9926638"/>
  <p:custDataLst>
    <p:tags r:id="rId20"/>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03" autoAdjust="0"/>
    <p:restoredTop sz="94660"/>
  </p:normalViewPr>
  <p:slideViewPr>
    <p:cSldViewPr>
      <p:cViewPr varScale="1">
        <p:scale>
          <a:sx n="104" d="100"/>
          <a:sy n="104" d="100"/>
        </p:scale>
        <p:origin x="798" y="114"/>
      </p:cViewPr>
      <p:guideLst>
        <p:guide orient="horz" pos="2160"/>
        <p:guide pos="3840"/>
      </p:guideLst>
    </p:cSldViewPr>
  </p:slideViewPr>
  <p:notesTextViewPr>
    <p:cViewPr>
      <p:scale>
        <a:sx n="100" d="100"/>
        <a:sy n="100" d="100"/>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E3E0A19-5284-469E-A862-940E0752923E}" type="datetimeFigureOut">
              <a:rPr lang="en-NZ" smtClean="0"/>
              <a:pPr/>
              <a:t>12/01/2023</a:t>
            </a:fld>
            <a:endParaRPr lang="en-NZ"/>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87AB6B9-B6F3-4B13-9972-EF98DDF25F8E}" type="slidenum">
              <a:rPr lang="en-NZ" smtClean="0"/>
              <a:pPr/>
              <a:t>‹#›</a:t>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Slide A_HC">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9081" y="0"/>
            <a:ext cx="8562921" cy="54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934" y="6172668"/>
            <a:ext cx="2149823" cy="47658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6888" y="6282365"/>
            <a:ext cx="2478053" cy="226981"/>
          </a:xfrm>
          <a:prstGeom prst="rect">
            <a:avLst/>
          </a:prstGeom>
        </p:spPr>
      </p:pic>
    </p:spTree>
    <p:extLst>
      <p:ext uri="{BB962C8B-B14F-4D97-AF65-F5344CB8AC3E}">
        <p14:creationId xmlns:p14="http://schemas.microsoft.com/office/powerpoint/2010/main" val="251753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_Blue 2">
    <p:spTree>
      <p:nvGrpSpPr>
        <p:cNvPr id="1" name=""/>
        <p:cNvGrpSpPr/>
        <p:nvPr/>
      </p:nvGrpSpPr>
      <p:grpSpPr>
        <a:xfrm>
          <a:off x="0" y="0"/>
          <a:ext cx="0" cy="0"/>
          <a:chOff x="0" y="0"/>
          <a:chExt cx="0" cy="0"/>
        </a:xfrm>
      </p:grpSpPr>
      <p:pic>
        <p:nvPicPr>
          <p:cNvPr id="3" name="Picture 6"/>
          <p:cNvPicPr>
            <a:picLocks noChangeAspect="1"/>
          </p:cNvPicPr>
          <p:nvPr/>
        </p:nvPicPr>
        <p:blipFill rotWithShape="1">
          <a:blip r:embed="rId2">
            <a:extLst>
              <a:ext uri="{28A0092B-C50C-407E-A947-70E740481C1C}">
                <a14:useLocalDpi xmlns:a14="http://schemas.microsoft.com/office/drawing/2010/main" val="0"/>
              </a:ext>
            </a:extLst>
          </a:blip>
          <a:srcRect b="18920"/>
          <a:stretch/>
        </p:blipFill>
        <p:spPr bwMode="auto">
          <a:xfrm>
            <a:off x="0" y="-1"/>
            <a:ext cx="12192000" cy="687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9"/>
          <p:cNvSpPr>
            <a:spLocks noGrp="1"/>
          </p:cNvSpPr>
          <p:nvPr>
            <p:ph sz="quarter" idx="10"/>
          </p:nvPr>
        </p:nvSpPr>
        <p:spPr>
          <a:xfrm>
            <a:off x="810452" y="2596445"/>
            <a:ext cx="3582809" cy="2801056"/>
          </a:xfrm>
        </p:spPr>
        <p:txBody>
          <a:bodyPr/>
          <a:lstStyle>
            <a:lvl1pPr marL="0" indent="0">
              <a:lnSpc>
                <a:spcPts val="2400"/>
              </a:lnSpc>
              <a:buFontTx/>
              <a:buNone/>
              <a:defRPr b="1" i="0" baseline="0">
                <a:solidFill>
                  <a:srgbClr val="00B0B9"/>
                </a:solidFill>
                <a:latin typeface="Calibri"/>
                <a:cs typeface="Calibri"/>
              </a:defRPr>
            </a:lvl1pPr>
            <a:lvl2pPr marL="0" indent="0">
              <a:buFontTx/>
              <a:buNone/>
              <a:defRPr sz="1350" b="1" i="0">
                <a:solidFill>
                  <a:srgbClr val="00B0B9"/>
                </a:solidFill>
                <a:latin typeface="Calibri"/>
                <a:cs typeface="Calibri"/>
              </a:defRPr>
            </a:lvl2pPr>
          </a:lstStyle>
          <a:p>
            <a:pPr lvl="0"/>
            <a:r>
              <a:rPr lang="en-US"/>
              <a:t>Click to edit Master text styles</a:t>
            </a:r>
          </a:p>
          <a:p>
            <a:pPr lvl="1"/>
            <a:r>
              <a:rPr lang="en-US"/>
              <a:t>Second level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934" y="6172668"/>
            <a:ext cx="2149823" cy="47658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6888" y="6282365"/>
            <a:ext cx="2478053" cy="226981"/>
          </a:xfrm>
          <a:prstGeom prst="rect">
            <a:avLst/>
          </a:prstGeom>
        </p:spPr>
      </p:pic>
    </p:spTree>
    <p:extLst>
      <p:ext uri="{BB962C8B-B14F-4D97-AF65-F5344CB8AC3E}">
        <p14:creationId xmlns:p14="http://schemas.microsoft.com/office/powerpoint/2010/main" val="402631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2 Column Content_Blu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5972178"/>
            <a:ext cx="1218776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0"/>
          </p:nvPr>
        </p:nvSpPr>
        <p:spPr>
          <a:xfrm>
            <a:off x="626935" y="278608"/>
            <a:ext cx="10928007" cy="846666"/>
          </a:xfrm>
        </p:spPr>
        <p:txBody>
          <a:bodyPr/>
          <a:lstStyle>
            <a:lvl1pPr marL="0" indent="0">
              <a:lnSpc>
                <a:spcPts val="2400"/>
              </a:lnSpc>
              <a:buFontTx/>
              <a:buNone/>
              <a:defRPr b="1" i="0">
                <a:solidFill>
                  <a:srgbClr val="00B0B9"/>
                </a:solidFill>
                <a:latin typeface="Calibri"/>
                <a:cs typeface="Calibri"/>
              </a:defRPr>
            </a:lvl1pPr>
            <a:lvl2pPr marL="0" indent="0">
              <a:spcBef>
                <a:spcPts val="0"/>
              </a:spcBef>
              <a:buFontTx/>
              <a:buNone/>
              <a:defRPr sz="1800" b="1" i="0">
                <a:latin typeface="Calibri"/>
                <a:cs typeface="Calibri"/>
              </a:defRPr>
            </a:lvl2pPr>
          </a:lstStyle>
          <a:p>
            <a:pPr lvl="0"/>
            <a:r>
              <a:rPr lang="en-US"/>
              <a:t>Click to edit Master text styles</a:t>
            </a:r>
          </a:p>
          <a:p>
            <a:pPr lvl="1"/>
            <a:r>
              <a:rPr lang="en-US"/>
              <a:t>Second level</a:t>
            </a:r>
          </a:p>
        </p:txBody>
      </p:sp>
      <p:sp>
        <p:nvSpPr>
          <p:cNvPr id="12" name="Text Placeholder 11"/>
          <p:cNvSpPr>
            <a:spLocks noGrp="1"/>
          </p:cNvSpPr>
          <p:nvPr>
            <p:ph type="body" sz="quarter" idx="11"/>
          </p:nvPr>
        </p:nvSpPr>
        <p:spPr>
          <a:xfrm>
            <a:off x="626935" y="1268630"/>
            <a:ext cx="10928007" cy="4701961"/>
          </a:xfrm>
        </p:spPr>
        <p:txBody>
          <a:bodyPr numCol="2" spcCol="540000">
            <a:normAutofit/>
          </a:bodyPr>
          <a:lstStyle>
            <a:lvl1pPr marL="0" indent="0">
              <a:buFontTx/>
              <a:buNone/>
              <a:defRPr sz="1800"/>
            </a:lvl1pPr>
            <a:lvl2pPr marL="256500" indent="-257175">
              <a:buFont typeface="Arial"/>
              <a:buChar char="•"/>
              <a:defRPr sz="1800"/>
            </a:lvl2pPr>
            <a:lvl3pPr marL="0" indent="0">
              <a:buFontTx/>
              <a:buNone/>
              <a:defRPr sz="900">
                <a:solidFill>
                  <a:srgbClr val="999999"/>
                </a:solidFill>
              </a:defRPr>
            </a:lvl3pPr>
            <a:lvl4pPr marL="1028700" indent="0">
              <a:buFontTx/>
              <a:buNone/>
              <a:defRPr sz="1800"/>
            </a:lvl4pPr>
            <a:lvl5pPr marL="1371600" indent="0">
              <a:buFontTx/>
              <a:buNone/>
              <a:defRPr sz="1800"/>
            </a:lvl5pPr>
          </a:lstStyle>
          <a:p>
            <a:pPr lvl="0"/>
            <a:r>
              <a:rPr lang="en-US"/>
              <a:t>Click to edit Master text styles</a:t>
            </a:r>
          </a:p>
          <a:p>
            <a:pPr lvl="1"/>
            <a:r>
              <a:rPr lang="en-US"/>
              <a:t>Second level</a:t>
            </a:r>
          </a:p>
          <a:p>
            <a:pPr lvl="2"/>
            <a:r>
              <a:rPr lang="en-US"/>
              <a:t>Third level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934" y="6172668"/>
            <a:ext cx="2149823" cy="47658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6888" y="6282365"/>
            <a:ext cx="2478053" cy="226981"/>
          </a:xfrm>
          <a:prstGeom prst="rect">
            <a:avLst/>
          </a:prstGeom>
        </p:spPr>
      </p:pic>
    </p:spTree>
    <p:extLst>
      <p:ext uri="{BB962C8B-B14F-4D97-AF65-F5344CB8AC3E}">
        <p14:creationId xmlns:p14="http://schemas.microsoft.com/office/powerpoint/2010/main" val="662640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fld id="{C4948A09-1638-45CA-84A9-38F224BD60BE}" type="datetimeFigureOut">
              <a:rPr lang="en-NZ" smtClean="0"/>
              <a:pPr/>
              <a:t>12/01/2023</a:t>
            </a:fld>
            <a:endParaRPr lang="en-NZ"/>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endParaRPr lang="en-NZ"/>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A97A6"/>
                </a:solidFill>
              </a:defRPr>
            </a:lvl1pPr>
          </a:lstStyle>
          <a:p>
            <a:fld id="{E5D567A7-3184-4721-A1B2-2CECD192E065}" type="slidenum">
              <a:rPr lang="en-NZ" smtClean="0"/>
              <a:pPr/>
              <a:t>‹#›</a:t>
            </a:fld>
            <a:endParaRPr lang="en-NZ"/>
          </a:p>
        </p:txBody>
      </p:sp>
    </p:spTree>
    <p:extLst>
      <p:ext uri="{BB962C8B-B14F-4D97-AF65-F5344CB8AC3E}">
        <p14:creationId xmlns:p14="http://schemas.microsoft.com/office/powerpoint/2010/main" val="120404982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Lst>
  <p:txStyles>
    <p:titleStyle>
      <a:lvl1pPr algn="ctr" defTabSz="342900" rtl="0" eaLnBrk="1" fontAlgn="base" hangingPunct="1">
        <a:spcBef>
          <a:spcPct val="0"/>
        </a:spcBef>
        <a:spcAft>
          <a:spcPct val="0"/>
        </a:spcAft>
        <a:defRPr sz="2400" b="1" kern="1200">
          <a:solidFill>
            <a:schemeClr val="tx1"/>
          </a:solidFill>
          <a:latin typeface="Calibri"/>
          <a:ea typeface="+mj-ea"/>
          <a:cs typeface="+mj-cs"/>
        </a:defRPr>
      </a:lvl1pPr>
      <a:lvl2pPr algn="ctr" defTabSz="342900" rtl="0" eaLnBrk="1" fontAlgn="base" hangingPunct="1">
        <a:spcBef>
          <a:spcPct val="0"/>
        </a:spcBef>
        <a:spcAft>
          <a:spcPct val="0"/>
        </a:spcAft>
        <a:defRPr sz="2400" b="1">
          <a:solidFill>
            <a:schemeClr val="tx1"/>
          </a:solidFill>
          <a:latin typeface="Calibri" pitchFamily="34" charset="0"/>
        </a:defRPr>
      </a:lvl2pPr>
      <a:lvl3pPr algn="ctr" defTabSz="342900" rtl="0" eaLnBrk="1" fontAlgn="base" hangingPunct="1">
        <a:spcBef>
          <a:spcPct val="0"/>
        </a:spcBef>
        <a:spcAft>
          <a:spcPct val="0"/>
        </a:spcAft>
        <a:defRPr sz="2400" b="1">
          <a:solidFill>
            <a:schemeClr val="tx1"/>
          </a:solidFill>
          <a:latin typeface="Calibri" pitchFamily="34" charset="0"/>
        </a:defRPr>
      </a:lvl3pPr>
      <a:lvl4pPr algn="ctr" defTabSz="342900" rtl="0" eaLnBrk="1" fontAlgn="base" hangingPunct="1">
        <a:spcBef>
          <a:spcPct val="0"/>
        </a:spcBef>
        <a:spcAft>
          <a:spcPct val="0"/>
        </a:spcAft>
        <a:defRPr sz="2400" b="1">
          <a:solidFill>
            <a:schemeClr val="tx1"/>
          </a:solidFill>
          <a:latin typeface="Calibri" pitchFamily="34" charset="0"/>
        </a:defRPr>
      </a:lvl4pPr>
      <a:lvl5pPr algn="ctr" defTabSz="342900" rtl="0" eaLnBrk="1" fontAlgn="base" hangingPunct="1">
        <a:spcBef>
          <a:spcPct val="0"/>
        </a:spcBef>
        <a:spcAft>
          <a:spcPct val="0"/>
        </a:spcAft>
        <a:defRPr sz="2400" b="1">
          <a:solidFill>
            <a:schemeClr val="tx1"/>
          </a:solidFill>
          <a:latin typeface="Calibri" pitchFamily="34" charset="0"/>
        </a:defRPr>
      </a:lvl5pPr>
      <a:lvl6pPr marL="342900" algn="ctr" defTabSz="342900" rtl="0" eaLnBrk="1" fontAlgn="base" hangingPunct="1">
        <a:spcBef>
          <a:spcPct val="0"/>
        </a:spcBef>
        <a:spcAft>
          <a:spcPct val="0"/>
        </a:spcAft>
        <a:defRPr sz="2400" b="1">
          <a:solidFill>
            <a:schemeClr val="tx1"/>
          </a:solidFill>
          <a:latin typeface="Calibri" pitchFamily="34" charset="0"/>
        </a:defRPr>
      </a:lvl6pPr>
      <a:lvl7pPr marL="685800" algn="ctr" defTabSz="342900" rtl="0" eaLnBrk="1" fontAlgn="base" hangingPunct="1">
        <a:spcBef>
          <a:spcPct val="0"/>
        </a:spcBef>
        <a:spcAft>
          <a:spcPct val="0"/>
        </a:spcAft>
        <a:defRPr sz="2400" b="1">
          <a:solidFill>
            <a:schemeClr val="tx1"/>
          </a:solidFill>
          <a:latin typeface="Calibri" pitchFamily="34" charset="0"/>
        </a:defRPr>
      </a:lvl7pPr>
      <a:lvl8pPr marL="1028700" algn="ctr" defTabSz="342900" rtl="0" eaLnBrk="1" fontAlgn="base" hangingPunct="1">
        <a:spcBef>
          <a:spcPct val="0"/>
        </a:spcBef>
        <a:spcAft>
          <a:spcPct val="0"/>
        </a:spcAft>
        <a:defRPr sz="2400" b="1">
          <a:solidFill>
            <a:schemeClr val="tx1"/>
          </a:solidFill>
          <a:latin typeface="Calibri" pitchFamily="34" charset="0"/>
        </a:defRPr>
      </a:lvl8pPr>
      <a:lvl9pPr marL="1371600" algn="ctr" defTabSz="342900" rtl="0" eaLnBrk="1" fontAlgn="base" hangingPunct="1">
        <a:spcBef>
          <a:spcPct val="0"/>
        </a:spcBef>
        <a:spcAft>
          <a:spcPct val="0"/>
        </a:spcAft>
        <a:defRPr sz="2400" b="1">
          <a:solidFill>
            <a:schemeClr val="tx1"/>
          </a:solidFill>
          <a:latin typeface="Calibri" pitchFamily="34" charset="0"/>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3.xml"/><Relationship Id="rId1" Type="http://schemas.openxmlformats.org/officeDocument/2006/relationships/video" Target="https://www.youtube.com/embed/xkUWtAJwHIQ?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video" Target="https://www.youtube.com/embed/rNEbC7bPyxM?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5">
            <a:extLst>
              <a:ext uri="{FF2B5EF4-FFF2-40B4-BE49-F238E27FC236}">
                <a16:creationId xmlns:a16="http://schemas.microsoft.com/office/drawing/2014/main" id="{6B3CF1E8-5435-45D0-B8C7-58E11719A1D7}"/>
              </a:ext>
            </a:extLst>
          </p:cNvPr>
          <p:cNvSpPr txBox="1"/>
          <p:nvPr/>
        </p:nvSpPr>
        <p:spPr>
          <a:xfrm>
            <a:off x="0" y="3429000"/>
            <a:ext cx="5544616" cy="1196752"/>
          </a:xfrm>
          <a:prstGeom prst="rect">
            <a:avLst/>
          </a:prstGeom>
          <a:noFill/>
          <a:ln>
            <a:noFill/>
          </a:ln>
        </p:spPr>
        <p:txBody>
          <a:bodyPr wrap="square" lIns="91425" tIns="45700" rIns="91425" bIns="45700" anchor="t" anchorCtr="0">
            <a:noAutofit/>
          </a:bodyPr>
          <a:lstStyle/>
          <a:p>
            <a:pPr algn="ctr">
              <a:spcBef>
                <a:spcPts val="0"/>
              </a:spcBef>
              <a:buSzPct val="25000"/>
            </a:pPr>
            <a:r>
              <a:rPr lang="en-NZ" sz="3200" b="1" dirty="0">
                <a:solidFill>
                  <a:srgbClr val="00BCB4"/>
                </a:solidFill>
              </a:rPr>
              <a:t>Wellington Water Isolations Awareness Training</a:t>
            </a:r>
          </a:p>
        </p:txBody>
      </p:sp>
    </p:spTree>
    <p:extLst>
      <p:ext uri="{BB962C8B-B14F-4D97-AF65-F5344CB8AC3E}">
        <p14:creationId xmlns:p14="http://schemas.microsoft.com/office/powerpoint/2010/main" val="1506105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1A8E9BB-C06D-498A-A772-308DA4115A6D}"/>
              </a:ext>
            </a:extLst>
          </p:cNvPr>
          <p:cNvSpPr>
            <a:spLocks noGrp="1"/>
          </p:cNvSpPr>
          <p:nvPr>
            <p:ph sz="quarter" idx="10"/>
          </p:nvPr>
        </p:nvSpPr>
        <p:spPr/>
        <p:txBody>
          <a:bodyPr/>
          <a:lstStyle/>
          <a:p>
            <a:r>
              <a:rPr lang="en-NZ" dirty="0"/>
              <a:t>Who can remove LOTO?</a:t>
            </a:r>
          </a:p>
          <a:p>
            <a:endParaRPr lang="en-NZ" dirty="0"/>
          </a:p>
        </p:txBody>
      </p:sp>
      <p:sp>
        <p:nvSpPr>
          <p:cNvPr id="7" name="Text Placeholder 6">
            <a:extLst>
              <a:ext uri="{FF2B5EF4-FFF2-40B4-BE49-F238E27FC236}">
                <a16:creationId xmlns:a16="http://schemas.microsoft.com/office/drawing/2014/main" id="{49238A42-AC39-4313-9D8B-5CBACE8BA7A9}"/>
              </a:ext>
            </a:extLst>
          </p:cNvPr>
          <p:cNvSpPr>
            <a:spLocks noGrp="1"/>
          </p:cNvSpPr>
          <p:nvPr>
            <p:ph type="body" sz="quarter" idx="11"/>
          </p:nvPr>
        </p:nvSpPr>
        <p:spPr/>
        <p:txBody>
          <a:bodyPr numCol="1"/>
          <a:lstStyle/>
          <a:p>
            <a:pPr marL="179388" indent="-179388" algn="ctr">
              <a:spcBef>
                <a:spcPts val="600"/>
              </a:spcBef>
              <a:spcAft>
                <a:spcPts val="0"/>
              </a:spcAft>
            </a:pPr>
            <a:r>
              <a:rPr lang="en-NZ" sz="2400" b="1" dirty="0">
                <a:solidFill>
                  <a:srgbClr val="FF0000"/>
                </a:solidFill>
              </a:rPr>
              <a:t>LOTO can only be removed by the worker that put it in place</a:t>
            </a:r>
          </a:p>
          <a:p>
            <a:pPr marL="179388" indent="-179388" algn="ctr">
              <a:spcBef>
                <a:spcPts val="600"/>
              </a:spcBef>
              <a:spcAft>
                <a:spcPts val="0"/>
              </a:spcAft>
            </a:pPr>
            <a:endParaRPr lang="en-NZ" sz="1800" b="1" dirty="0"/>
          </a:p>
          <a:p>
            <a:pPr algn="ctr"/>
            <a:endParaRPr lang="en-NZ" sz="1800" b="1" dirty="0"/>
          </a:p>
          <a:p>
            <a:pPr algn="ctr"/>
            <a:r>
              <a:rPr lang="en-US" sz="1800" b="1" dirty="0"/>
              <a:t>In the event that locks/tags, are inadvertently left in place by the worker, these shall only be removed after</a:t>
            </a:r>
          </a:p>
          <a:p>
            <a:pPr algn="ctr"/>
            <a:r>
              <a:rPr lang="en-US" sz="1800" b="1" dirty="0"/>
              <a:t>the Team Leader has undertaken a thorough investigation of the whereabouts of the lock owner, the</a:t>
            </a:r>
          </a:p>
          <a:p>
            <a:pPr algn="ctr"/>
            <a:r>
              <a:rPr lang="en-US" sz="1800" b="1" dirty="0"/>
              <a:t>person’s identity, and permission is given to remove the lock on their behalf.</a:t>
            </a:r>
          </a:p>
          <a:p>
            <a:pPr algn="ctr"/>
            <a:endParaRPr lang="en-NZ" sz="1800" dirty="0"/>
          </a:p>
          <a:p>
            <a:pPr>
              <a:spcBef>
                <a:spcPts val="0"/>
              </a:spcBef>
              <a:spcAft>
                <a:spcPts val="0"/>
              </a:spcAft>
            </a:pPr>
            <a:endParaRPr lang="en-NZ" sz="1800" dirty="0">
              <a:solidFill>
                <a:schemeClr val="bg2">
                  <a:lumMod val="75000"/>
                </a:schemeClr>
              </a:solidFill>
            </a:endParaRPr>
          </a:p>
        </p:txBody>
      </p:sp>
    </p:spTree>
    <p:extLst>
      <p:ext uri="{BB962C8B-B14F-4D97-AF65-F5344CB8AC3E}">
        <p14:creationId xmlns:p14="http://schemas.microsoft.com/office/powerpoint/2010/main" val="1467358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FE12AF-847E-4B0E-95AF-9848C521D0AD}"/>
              </a:ext>
            </a:extLst>
          </p:cNvPr>
          <p:cNvSpPr>
            <a:spLocks noGrp="1"/>
          </p:cNvSpPr>
          <p:nvPr>
            <p:ph sz="quarter" idx="10"/>
          </p:nvPr>
        </p:nvSpPr>
        <p:spPr/>
        <p:txBody>
          <a:bodyPr/>
          <a:lstStyle/>
          <a:p>
            <a:r>
              <a:rPr lang="en-NZ" dirty="0"/>
              <a:t>What happens of LOTO isn’t applied? </a:t>
            </a:r>
          </a:p>
        </p:txBody>
      </p:sp>
      <p:pic>
        <p:nvPicPr>
          <p:cNvPr id="4" name="Online Media 3" title="Lockout Tagout - LOTO Is Not A Choice">
            <a:hlinkClick r:id="" action="ppaction://media"/>
            <a:extLst>
              <a:ext uri="{FF2B5EF4-FFF2-40B4-BE49-F238E27FC236}">
                <a16:creationId xmlns:a16="http://schemas.microsoft.com/office/drawing/2014/main" id="{4872CFC7-972D-4337-9C1B-AA4C959BC855}"/>
              </a:ext>
            </a:extLst>
          </p:cNvPr>
          <p:cNvPicPr>
            <a:picLocks noRot="1" noChangeAspect="1"/>
          </p:cNvPicPr>
          <p:nvPr>
            <a:videoFile r:link="rId1"/>
          </p:nvPr>
        </p:nvPicPr>
        <p:blipFill>
          <a:blip r:embed="rId3"/>
          <a:stretch>
            <a:fillRect/>
          </a:stretch>
        </p:blipFill>
        <p:spPr>
          <a:xfrm>
            <a:off x="0" y="4526"/>
            <a:ext cx="12192000" cy="6888481"/>
          </a:xfrm>
          <a:prstGeom prst="rect">
            <a:avLst/>
          </a:prstGeom>
        </p:spPr>
      </p:pic>
    </p:spTree>
    <p:extLst>
      <p:ext uri="{BB962C8B-B14F-4D97-AF65-F5344CB8AC3E}">
        <p14:creationId xmlns:p14="http://schemas.microsoft.com/office/powerpoint/2010/main" val="56373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2499C-C6A9-4377-BE7A-954010439F27}"/>
              </a:ext>
            </a:extLst>
          </p:cNvPr>
          <p:cNvSpPr>
            <a:spLocks noGrp="1"/>
          </p:cNvSpPr>
          <p:nvPr>
            <p:ph sz="quarter" idx="10"/>
          </p:nvPr>
        </p:nvSpPr>
        <p:spPr/>
        <p:txBody>
          <a:bodyPr/>
          <a:lstStyle/>
          <a:p>
            <a:r>
              <a:rPr lang="en-US" dirty="0"/>
              <a:t>What happens when LOTO isn’t applied?</a:t>
            </a:r>
          </a:p>
          <a:p>
            <a:endParaRPr lang="en-NZ" dirty="0"/>
          </a:p>
        </p:txBody>
      </p:sp>
      <p:sp>
        <p:nvSpPr>
          <p:cNvPr id="3" name="Text Placeholder 2">
            <a:extLst>
              <a:ext uri="{FF2B5EF4-FFF2-40B4-BE49-F238E27FC236}">
                <a16:creationId xmlns:a16="http://schemas.microsoft.com/office/drawing/2014/main" id="{2CC2B8D8-05BE-4D6B-B0D7-8AC6B4F9A5F3}"/>
              </a:ext>
            </a:extLst>
          </p:cNvPr>
          <p:cNvSpPr>
            <a:spLocks noGrp="1"/>
          </p:cNvSpPr>
          <p:nvPr>
            <p:ph type="body" sz="quarter" idx="11"/>
          </p:nvPr>
        </p:nvSpPr>
        <p:spPr>
          <a:xfrm>
            <a:off x="479221" y="1268631"/>
            <a:ext cx="5256730" cy="432130"/>
          </a:xfrm>
        </p:spPr>
        <p:txBody>
          <a:bodyPr numCol="1">
            <a:normAutofit/>
          </a:bodyPr>
          <a:lstStyle/>
          <a:p>
            <a:r>
              <a:rPr lang="en-NZ" b="1" dirty="0"/>
              <a:t>Sludge dewatering equipment</a:t>
            </a:r>
          </a:p>
          <a:p>
            <a:endParaRPr lang="en-NZ" dirty="0"/>
          </a:p>
        </p:txBody>
      </p:sp>
      <p:pic>
        <p:nvPicPr>
          <p:cNvPr id="1026" name="Picture 2">
            <a:extLst>
              <a:ext uri="{FF2B5EF4-FFF2-40B4-BE49-F238E27FC236}">
                <a16:creationId xmlns:a16="http://schemas.microsoft.com/office/drawing/2014/main" id="{6A1A37A6-E591-4C98-8085-1DBB884472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1013" y="2996940"/>
            <a:ext cx="3926237" cy="29446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A64F9FC-23AF-4114-9438-8634AF37C5DD}"/>
              </a:ext>
            </a:extLst>
          </p:cNvPr>
          <p:cNvSpPr txBox="1"/>
          <p:nvPr/>
        </p:nvSpPr>
        <p:spPr>
          <a:xfrm>
            <a:off x="6265673" y="1700761"/>
            <a:ext cx="5256730" cy="3046988"/>
          </a:xfrm>
          <a:prstGeom prst="rect">
            <a:avLst/>
          </a:prstGeom>
          <a:noFill/>
        </p:spPr>
        <p:txBody>
          <a:bodyPr wrap="square" rtlCol="0">
            <a:spAutoFit/>
          </a:bodyPr>
          <a:lstStyle/>
          <a:p>
            <a:pPr marL="285750" indent="-285750">
              <a:buFont typeface="Arial" panose="020B0604020202020204" pitchFamily="34" charset="0"/>
              <a:buChar char="•"/>
            </a:pPr>
            <a:r>
              <a:rPr lang="en-NZ" sz="1600" dirty="0"/>
              <a:t>The dredge (right) became clogged and was pulled to shore to remove the debris</a:t>
            </a:r>
          </a:p>
          <a:p>
            <a:endParaRPr lang="en-NZ" sz="1600" dirty="0"/>
          </a:p>
          <a:p>
            <a:pPr marL="285750" indent="-285750">
              <a:buFont typeface="Arial" panose="020B0604020202020204" pitchFamily="34" charset="0"/>
              <a:buChar char="•"/>
            </a:pPr>
            <a:r>
              <a:rPr lang="en-NZ" sz="1600" dirty="0"/>
              <a:t>The machine was switched off on the controls – no LOTO</a:t>
            </a:r>
          </a:p>
          <a:p>
            <a:endParaRPr lang="en-NZ" sz="1600" dirty="0"/>
          </a:p>
          <a:p>
            <a:pPr marL="285750" indent="-285750">
              <a:buFont typeface="Arial" panose="020B0604020202020204" pitchFamily="34" charset="0"/>
              <a:buChar char="•"/>
            </a:pPr>
            <a:r>
              <a:rPr lang="en-NZ" sz="1600" dirty="0"/>
              <a:t>While the workers hand was unclogging the machine (left) he heard the motor start to turn on.</a:t>
            </a:r>
          </a:p>
          <a:p>
            <a:endParaRPr lang="en-NZ" sz="1600" dirty="0"/>
          </a:p>
          <a:p>
            <a:pPr marL="285750" indent="-285750">
              <a:buFont typeface="Arial" panose="020B0604020202020204" pitchFamily="34" charset="0"/>
              <a:buChar char="•"/>
            </a:pPr>
            <a:r>
              <a:rPr lang="en-NZ" sz="1600" dirty="0"/>
              <a:t>Thankfully he was familiar with the machinery and was able to pull his hand out in time</a:t>
            </a:r>
          </a:p>
          <a:p>
            <a:pPr marL="285750" indent="-285750">
              <a:buFont typeface="Arial" panose="020B0604020202020204" pitchFamily="34" charset="0"/>
              <a:buChar char="•"/>
            </a:pPr>
            <a:endParaRPr lang="en-NZ" sz="1600" dirty="0"/>
          </a:p>
          <a:p>
            <a:pPr marL="285750" indent="-285750">
              <a:buFont typeface="Arial" panose="020B0604020202020204" pitchFamily="34" charset="0"/>
              <a:buChar char="•"/>
            </a:pPr>
            <a:r>
              <a:rPr lang="en-NZ" sz="1600" dirty="0"/>
              <a:t>The outcome could have been much worse</a:t>
            </a:r>
          </a:p>
        </p:txBody>
      </p:sp>
      <p:pic>
        <p:nvPicPr>
          <p:cNvPr id="8" name="Picture 7" descr="20180813_101307.jpg">
            <a:extLst>
              <a:ext uri="{FF2B5EF4-FFF2-40B4-BE49-F238E27FC236}">
                <a16:creationId xmlns:a16="http://schemas.microsoft.com/office/drawing/2014/main" id="{31689CB2-D82A-41CE-ABEF-3218DF94CE51}"/>
              </a:ext>
            </a:extLst>
          </p:cNvPr>
          <p:cNvPicPr/>
          <p:nvPr/>
        </p:nvPicPr>
        <p:blipFill>
          <a:blip r:embed="rId3" cstate="print"/>
          <a:srcRect r="307"/>
          <a:stretch>
            <a:fillRect/>
          </a:stretch>
        </p:blipFill>
        <p:spPr>
          <a:xfrm>
            <a:off x="551230" y="1651662"/>
            <a:ext cx="3024420" cy="2749471"/>
          </a:xfrm>
          <a:prstGeom prst="rect">
            <a:avLst/>
          </a:prstGeom>
        </p:spPr>
      </p:pic>
    </p:spTree>
    <p:extLst>
      <p:ext uri="{BB962C8B-B14F-4D97-AF65-F5344CB8AC3E}">
        <p14:creationId xmlns:p14="http://schemas.microsoft.com/office/powerpoint/2010/main" val="1005889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2499C-C6A9-4377-BE7A-954010439F27}"/>
              </a:ext>
            </a:extLst>
          </p:cNvPr>
          <p:cNvSpPr>
            <a:spLocks noGrp="1"/>
          </p:cNvSpPr>
          <p:nvPr>
            <p:ph sz="quarter" idx="10"/>
          </p:nvPr>
        </p:nvSpPr>
        <p:spPr/>
        <p:txBody>
          <a:bodyPr/>
          <a:lstStyle/>
          <a:p>
            <a:r>
              <a:rPr lang="en-US" dirty="0"/>
              <a:t>What happens when LOTO isn’t applied?</a:t>
            </a:r>
          </a:p>
          <a:p>
            <a:endParaRPr lang="en-NZ" dirty="0"/>
          </a:p>
        </p:txBody>
      </p:sp>
      <p:sp>
        <p:nvSpPr>
          <p:cNvPr id="12" name="TextBox 11">
            <a:extLst>
              <a:ext uri="{FF2B5EF4-FFF2-40B4-BE49-F238E27FC236}">
                <a16:creationId xmlns:a16="http://schemas.microsoft.com/office/drawing/2014/main" id="{DF9F7495-2519-49AA-A17C-A408B40553D1}"/>
              </a:ext>
            </a:extLst>
          </p:cNvPr>
          <p:cNvSpPr txBox="1"/>
          <p:nvPr/>
        </p:nvSpPr>
        <p:spPr>
          <a:xfrm>
            <a:off x="407210" y="1700761"/>
            <a:ext cx="11017530" cy="3570208"/>
          </a:xfrm>
          <a:prstGeom prst="rect">
            <a:avLst/>
          </a:prstGeom>
          <a:noFill/>
        </p:spPr>
        <p:txBody>
          <a:bodyPr wrap="square" rtlCol="0">
            <a:spAutoFit/>
          </a:bodyPr>
          <a:lstStyle/>
          <a:p>
            <a:pPr marL="285750" indent="-285750">
              <a:buFont typeface="Arial" panose="020B0604020202020204" pitchFamily="34" charset="0"/>
              <a:buChar char="•"/>
            </a:pPr>
            <a:r>
              <a:rPr lang="en-NZ" dirty="0"/>
              <a:t>Moa Point WWTP – “</a:t>
            </a:r>
            <a:r>
              <a:rPr lang="en-US" dirty="0"/>
              <a:t>Unclear details on 'Do not operate' lock out tag, lock had to be cut off to put equipment back on-line.”</a:t>
            </a:r>
            <a:endParaRPr lang="en-NZ" dirty="0"/>
          </a:p>
          <a:p>
            <a:pPr marL="285750" indent="-285750">
              <a:buFont typeface="Arial" panose="020B0604020202020204" pitchFamily="34" charset="0"/>
              <a:buChar char="•"/>
            </a:pPr>
            <a:r>
              <a:rPr lang="en-NZ" dirty="0"/>
              <a:t>Seaview WWTP – “O</a:t>
            </a:r>
            <a:r>
              <a:rPr lang="en-US" dirty="0" err="1"/>
              <a:t>bserved</a:t>
            </a:r>
            <a:r>
              <a:rPr lang="en-US" dirty="0"/>
              <a:t> 2 Milliscreen </a:t>
            </a:r>
            <a:r>
              <a:rPr lang="en-US" dirty="0" err="1"/>
              <a:t>contrashear</a:t>
            </a:r>
            <a:r>
              <a:rPr lang="en-US" dirty="0"/>
              <a:t> units locked out but with no identity tags attached.</a:t>
            </a:r>
            <a:r>
              <a:rPr lang="en-NZ" dirty="0"/>
              <a:t>”</a:t>
            </a:r>
          </a:p>
          <a:p>
            <a:pPr marL="285750" indent="-285750">
              <a:buFont typeface="Arial" panose="020B0604020202020204" pitchFamily="34" charset="0"/>
              <a:buChar char="•"/>
            </a:pPr>
            <a:r>
              <a:rPr lang="en-NZ" dirty="0"/>
              <a:t>Pope St Pump Station – “</a:t>
            </a:r>
            <a:r>
              <a:rPr lang="en-US" dirty="0"/>
              <a:t>During the installation of a hydrant at pope street pump station. No LOTO was conducted as apart of the shutting and opening of valves and the shutdown of the pump station.”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algn="ctr"/>
            <a:r>
              <a:rPr lang="en-US" sz="2800" b="1" dirty="0"/>
              <a:t>Have there been any other times you’ve seen LOTO applied incorrectly, or not applied at all?</a:t>
            </a:r>
          </a:p>
        </p:txBody>
      </p:sp>
      <p:sp>
        <p:nvSpPr>
          <p:cNvPr id="13" name="Text Placeholder 2">
            <a:extLst>
              <a:ext uri="{FF2B5EF4-FFF2-40B4-BE49-F238E27FC236}">
                <a16:creationId xmlns:a16="http://schemas.microsoft.com/office/drawing/2014/main" id="{5329858D-8B69-455D-AEDE-A76F14DCB78B}"/>
              </a:ext>
            </a:extLst>
          </p:cNvPr>
          <p:cNvSpPr txBox="1">
            <a:spLocks/>
          </p:cNvSpPr>
          <p:nvPr/>
        </p:nvSpPr>
        <p:spPr bwMode="auto">
          <a:xfrm>
            <a:off x="407211" y="1268631"/>
            <a:ext cx="10871662" cy="4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spcCol="540000" anchor="t" anchorCtr="0" compatLnSpc="1">
            <a:prstTxWarp prst="textNoShape">
              <a:avLst/>
            </a:prstTxWarp>
            <a:normAutofit/>
          </a:bodyPr>
          <a:lstStyle>
            <a:lvl1pPr marL="0" indent="0" algn="l" defTabSz="342900" rtl="0" eaLnBrk="1" fontAlgn="base" hangingPunct="1">
              <a:spcBef>
                <a:spcPct val="20000"/>
              </a:spcBef>
              <a:spcAft>
                <a:spcPct val="0"/>
              </a:spcAft>
              <a:buFontTx/>
              <a:buNone/>
              <a:defRPr sz="1800" kern="1200">
                <a:solidFill>
                  <a:schemeClr val="tx1"/>
                </a:solidFill>
                <a:latin typeface="+mn-lt"/>
                <a:ea typeface="+mn-ea"/>
                <a:cs typeface="+mn-cs"/>
              </a:defRPr>
            </a:lvl1pPr>
            <a:lvl2pPr marL="256500" indent="-257175" algn="l" defTabSz="342900" rtl="0" eaLnBrk="1" fontAlgn="base" hangingPunct="1">
              <a:spcBef>
                <a:spcPct val="20000"/>
              </a:spcBef>
              <a:spcAft>
                <a:spcPct val="0"/>
              </a:spcAft>
              <a:buFont typeface="Arial"/>
              <a:buChar char="•"/>
              <a:defRPr sz="1800" kern="1200">
                <a:solidFill>
                  <a:schemeClr val="tx1"/>
                </a:solidFill>
                <a:latin typeface="+mn-lt"/>
                <a:ea typeface="+mn-ea"/>
                <a:cs typeface="+mn-cs"/>
              </a:defRPr>
            </a:lvl2pPr>
            <a:lvl3pPr marL="0" indent="0" algn="l" defTabSz="342900" rtl="0" eaLnBrk="1" fontAlgn="base" hangingPunct="1">
              <a:spcBef>
                <a:spcPct val="20000"/>
              </a:spcBef>
              <a:spcAft>
                <a:spcPct val="0"/>
              </a:spcAft>
              <a:buFontTx/>
              <a:buNone/>
              <a:defRPr sz="900" kern="1200">
                <a:solidFill>
                  <a:srgbClr val="999999"/>
                </a:solidFill>
                <a:latin typeface="+mn-lt"/>
                <a:ea typeface="+mn-ea"/>
                <a:cs typeface="+mn-cs"/>
              </a:defRPr>
            </a:lvl3pPr>
            <a:lvl4pPr marL="1028700" indent="0" algn="l" defTabSz="342900" rtl="0" eaLnBrk="1" fontAlgn="base" hangingPunct="1">
              <a:spcBef>
                <a:spcPct val="20000"/>
              </a:spcBef>
              <a:spcAft>
                <a:spcPct val="0"/>
              </a:spcAft>
              <a:buFontTx/>
              <a:buNone/>
              <a:defRPr sz="1800" kern="1200">
                <a:solidFill>
                  <a:schemeClr val="tx1"/>
                </a:solidFill>
                <a:latin typeface="+mn-lt"/>
                <a:ea typeface="+mn-ea"/>
                <a:cs typeface="+mn-cs"/>
              </a:defRPr>
            </a:lvl4pPr>
            <a:lvl5pPr marL="1371600" indent="0" algn="l" defTabSz="342900" rtl="0" eaLnBrk="1" fontAlgn="base" hangingPunct="1">
              <a:spcBef>
                <a:spcPct val="20000"/>
              </a:spcBef>
              <a:spcAft>
                <a:spcPct val="0"/>
              </a:spcAft>
              <a:buFontTx/>
              <a:buNone/>
              <a:defRPr sz="18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NZ" b="1" dirty="0"/>
              <a:t>Wellington Water Examples</a:t>
            </a:r>
          </a:p>
          <a:p>
            <a:endParaRPr lang="en-NZ" dirty="0"/>
          </a:p>
        </p:txBody>
      </p:sp>
    </p:spTree>
    <p:extLst>
      <p:ext uri="{BB962C8B-B14F-4D97-AF65-F5344CB8AC3E}">
        <p14:creationId xmlns:p14="http://schemas.microsoft.com/office/powerpoint/2010/main" val="940411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41D3EF-FD83-4E1C-9BE1-0100E37BE788}"/>
              </a:ext>
            </a:extLst>
          </p:cNvPr>
          <p:cNvSpPr>
            <a:spLocks noGrp="1"/>
          </p:cNvSpPr>
          <p:nvPr>
            <p:ph sz="quarter" idx="10"/>
          </p:nvPr>
        </p:nvSpPr>
        <p:spPr/>
        <p:txBody>
          <a:bodyPr/>
          <a:lstStyle/>
          <a:p>
            <a:r>
              <a:rPr lang="en-NZ" dirty="0"/>
              <a:t>Conclusions</a:t>
            </a:r>
          </a:p>
          <a:p>
            <a:endParaRPr lang="en-NZ" dirty="0"/>
          </a:p>
        </p:txBody>
      </p:sp>
      <p:sp>
        <p:nvSpPr>
          <p:cNvPr id="3" name="Text Placeholder 2">
            <a:extLst>
              <a:ext uri="{FF2B5EF4-FFF2-40B4-BE49-F238E27FC236}">
                <a16:creationId xmlns:a16="http://schemas.microsoft.com/office/drawing/2014/main" id="{E8804453-73F6-4D56-AA29-BE5EDB3E52CA}"/>
              </a:ext>
            </a:extLst>
          </p:cNvPr>
          <p:cNvSpPr>
            <a:spLocks noGrp="1"/>
          </p:cNvSpPr>
          <p:nvPr>
            <p:ph type="body" sz="quarter" idx="11"/>
          </p:nvPr>
        </p:nvSpPr>
        <p:spPr/>
        <p:txBody>
          <a:bodyPr numCol="1"/>
          <a:lstStyle/>
          <a:p>
            <a:pPr marL="285750" indent="-285750">
              <a:buFont typeface="Arial" panose="020B0604020202020204" pitchFamily="34" charset="0"/>
              <a:buChar char="•"/>
            </a:pPr>
            <a:r>
              <a:rPr lang="en-US" sz="2400" dirty="0"/>
              <a:t>LOTO is an important process to protect yourself, and your workmates</a:t>
            </a:r>
          </a:p>
          <a:p>
            <a:pPr marL="285750" indent="-285750">
              <a:buFont typeface="Arial" panose="020B0604020202020204" pitchFamily="34" charset="0"/>
              <a:buChar char="•"/>
            </a:pPr>
            <a:r>
              <a:rPr lang="en-US" sz="2400" dirty="0"/>
              <a:t>Use the correct tools to Lock Out and Tag Out hazardous energy</a:t>
            </a:r>
          </a:p>
          <a:p>
            <a:pPr marL="285750" indent="-285750">
              <a:buFont typeface="Arial" panose="020B0604020202020204" pitchFamily="34" charset="0"/>
              <a:buChar char="•"/>
            </a:pPr>
            <a:r>
              <a:rPr lang="en-US" sz="2400" dirty="0"/>
              <a:t>Each worker should have their own lock applied</a:t>
            </a:r>
          </a:p>
          <a:p>
            <a:pPr marL="285750" indent="-285750">
              <a:buFont typeface="Arial" panose="020B0604020202020204" pitchFamily="34" charset="0"/>
              <a:buChar char="•"/>
            </a:pPr>
            <a:r>
              <a:rPr lang="en-US" sz="2400" dirty="0"/>
              <a:t>Each worker can only remove their own lock</a:t>
            </a:r>
          </a:p>
          <a:p>
            <a:endParaRPr lang="en-NZ" dirty="0"/>
          </a:p>
        </p:txBody>
      </p:sp>
      <p:pic>
        <p:nvPicPr>
          <p:cNvPr id="4" name="Picture 2" descr="Image result for Get home safe">
            <a:extLst>
              <a:ext uri="{FF2B5EF4-FFF2-40B4-BE49-F238E27FC236}">
                <a16:creationId xmlns:a16="http://schemas.microsoft.com/office/drawing/2014/main" id="{7912BAE0-5676-4614-926D-A2072B81B724}"/>
              </a:ext>
            </a:extLst>
          </p:cNvPr>
          <p:cNvPicPr>
            <a:picLocks noChangeAspect="1" noChangeArrowheads="1"/>
          </p:cNvPicPr>
          <p:nvPr/>
        </p:nvPicPr>
        <p:blipFill>
          <a:blip r:embed="rId2" cstate="print"/>
          <a:srcRect/>
          <a:stretch>
            <a:fillRect/>
          </a:stretch>
        </p:blipFill>
        <p:spPr bwMode="auto">
          <a:xfrm>
            <a:off x="1821200" y="2924930"/>
            <a:ext cx="8549600" cy="3156227"/>
          </a:xfrm>
          <a:prstGeom prst="rect">
            <a:avLst/>
          </a:prstGeom>
          <a:noFill/>
        </p:spPr>
      </p:pic>
    </p:spTree>
    <p:extLst>
      <p:ext uri="{BB962C8B-B14F-4D97-AF65-F5344CB8AC3E}">
        <p14:creationId xmlns:p14="http://schemas.microsoft.com/office/powerpoint/2010/main" val="174771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EA9A3-7035-45BF-8697-08A951FFED93}"/>
              </a:ext>
            </a:extLst>
          </p:cNvPr>
          <p:cNvSpPr>
            <a:spLocks noGrp="1"/>
          </p:cNvSpPr>
          <p:nvPr>
            <p:ph sz="quarter" idx="10"/>
          </p:nvPr>
        </p:nvSpPr>
        <p:spPr/>
        <p:txBody>
          <a:bodyPr/>
          <a:lstStyle/>
          <a:p>
            <a:r>
              <a:rPr lang="en-NZ" dirty="0"/>
              <a:t>Contents</a:t>
            </a:r>
          </a:p>
        </p:txBody>
      </p:sp>
      <p:sp>
        <p:nvSpPr>
          <p:cNvPr id="4" name="Text Placeholder 3">
            <a:extLst>
              <a:ext uri="{FF2B5EF4-FFF2-40B4-BE49-F238E27FC236}">
                <a16:creationId xmlns:a16="http://schemas.microsoft.com/office/drawing/2014/main" id="{91F6B172-EAE5-496A-8A5E-88B8BE92BC23}"/>
              </a:ext>
            </a:extLst>
          </p:cNvPr>
          <p:cNvSpPr>
            <a:spLocks noGrp="1"/>
          </p:cNvSpPr>
          <p:nvPr>
            <p:ph type="body" sz="quarter" idx="11"/>
          </p:nvPr>
        </p:nvSpPr>
        <p:spPr/>
        <p:txBody>
          <a:bodyPr numCol="1"/>
          <a:lstStyle/>
          <a:p>
            <a:pPr marL="179388" indent="-179388" defTabSz="914400" eaLnBrk="1" fontAlgn="auto" hangingPunct="1">
              <a:spcBef>
                <a:spcPts val="0"/>
              </a:spcBef>
              <a:spcAft>
                <a:spcPts val="0"/>
              </a:spcAft>
              <a:buClr>
                <a:srgbClr val="1D2763"/>
              </a:buClr>
              <a:defRPr/>
            </a:pPr>
            <a:r>
              <a:rPr lang="en-NZ" sz="1800" b="1" kern="0" dirty="0">
                <a:solidFill>
                  <a:srgbClr val="1D2763"/>
                </a:solidFill>
                <a:latin typeface="Source Sans Pro"/>
                <a:ea typeface="Source Sans Pro"/>
                <a:cs typeface="Source Sans Pro"/>
                <a:sym typeface="Source Sans Pro"/>
              </a:rPr>
              <a:t>This training will take about 30 minutes</a:t>
            </a:r>
          </a:p>
          <a:p>
            <a:pPr marL="179388" indent="-179388" defTabSz="914400" eaLnBrk="1" fontAlgn="auto" hangingPunct="1">
              <a:spcBef>
                <a:spcPts val="0"/>
              </a:spcBef>
              <a:spcAft>
                <a:spcPts val="0"/>
              </a:spcAft>
              <a:buClr>
                <a:srgbClr val="1D2763"/>
              </a:buClr>
              <a:defRPr/>
            </a:pPr>
            <a:endParaRPr lang="en-NZ" sz="1800" b="1" kern="0" dirty="0">
              <a:solidFill>
                <a:srgbClr val="1D2763"/>
              </a:solidFill>
              <a:latin typeface="Source Sans Pro"/>
              <a:ea typeface="Source Sans Pro"/>
              <a:cs typeface="Source Sans Pro"/>
              <a:sym typeface="Source Sans Pro"/>
            </a:endParaRPr>
          </a:p>
          <a:p>
            <a:pPr defTabSz="914400" eaLnBrk="1" fontAlgn="auto" hangingPunct="1">
              <a:spcBef>
                <a:spcPts val="0"/>
              </a:spcBef>
              <a:spcAft>
                <a:spcPts val="0"/>
              </a:spcAft>
              <a:buClr>
                <a:srgbClr val="1D2763"/>
              </a:buClr>
              <a:defRPr/>
            </a:pPr>
            <a:r>
              <a:rPr lang="en-NZ" sz="1800" b="1" kern="0" dirty="0">
                <a:solidFill>
                  <a:srgbClr val="1D2763"/>
                </a:solidFill>
                <a:latin typeface="Source Sans Pro"/>
                <a:ea typeface="Source Sans Pro"/>
                <a:cs typeface="Source Sans Pro"/>
                <a:sym typeface="Source Sans Pro"/>
              </a:rPr>
              <a:t>You will need speakers or headphones for the videos and a reliable internet connection</a:t>
            </a:r>
          </a:p>
          <a:p>
            <a:pPr marL="179388" indent="-179388" defTabSz="914400" eaLnBrk="1" fontAlgn="auto" hangingPunct="1">
              <a:spcBef>
                <a:spcPts val="0"/>
              </a:spcBef>
              <a:spcAft>
                <a:spcPts val="0"/>
              </a:spcAft>
              <a:buClr>
                <a:srgbClr val="1D2763"/>
              </a:buClr>
              <a:defRPr/>
            </a:pPr>
            <a:endParaRPr lang="en-NZ" sz="1800" b="1" kern="0" dirty="0">
              <a:solidFill>
                <a:srgbClr val="1D2763"/>
              </a:solidFill>
              <a:latin typeface="Source Sans Pro"/>
              <a:ea typeface="Source Sans Pro"/>
              <a:cs typeface="Source Sans Pro"/>
              <a:sym typeface="Source Sans Pro"/>
            </a:endParaRPr>
          </a:p>
          <a:p>
            <a:pPr marL="179388" indent="-179388" defTabSz="914400" eaLnBrk="1" fontAlgn="auto" hangingPunct="1">
              <a:spcBef>
                <a:spcPts val="0"/>
              </a:spcBef>
              <a:spcAft>
                <a:spcPts val="0"/>
              </a:spcAft>
              <a:buClr>
                <a:srgbClr val="1D2763"/>
              </a:buClr>
              <a:defRPr/>
            </a:pPr>
            <a:r>
              <a:rPr lang="en-NZ" sz="1800" b="1" kern="0" dirty="0">
                <a:solidFill>
                  <a:srgbClr val="1D2763"/>
                </a:solidFill>
                <a:latin typeface="Source Sans Pro"/>
                <a:ea typeface="Source Sans Pro"/>
                <a:cs typeface="Source Sans Pro"/>
                <a:sym typeface="Source Sans Pro"/>
              </a:rPr>
              <a:t>The training covers:</a:t>
            </a:r>
          </a:p>
          <a:p>
            <a:pPr marL="179388" indent="-179388">
              <a:buFont typeface="Arial" pitchFamily="34" charset="0"/>
              <a:buChar char="•"/>
            </a:pPr>
            <a:r>
              <a:rPr lang="en-NZ" sz="1800" dirty="0">
                <a:latin typeface="Source Sans Pro"/>
              </a:rPr>
              <a:t>Sources of Energy</a:t>
            </a:r>
          </a:p>
          <a:p>
            <a:pPr marL="179388" indent="-179388">
              <a:buFont typeface="Arial" pitchFamily="34" charset="0"/>
              <a:buChar char="•"/>
            </a:pPr>
            <a:r>
              <a:rPr lang="en-NZ" sz="1800" dirty="0">
                <a:latin typeface="Source Sans Pro"/>
              </a:rPr>
              <a:t>LOTO procedures</a:t>
            </a:r>
          </a:p>
          <a:p>
            <a:pPr marL="179388" indent="-179388">
              <a:buFont typeface="Arial" pitchFamily="34" charset="0"/>
              <a:buChar char="•"/>
            </a:pPr>
            <a:r>
              <a:rPr lang="en-NZ" sz="1800" dirty="0">
                <a:latin typeface="Source Sans Pro"/>
              </a:rPr>
              <a:t>LOTO Equipment </a:t>
            </a:r>
          </a:p>
          <a:p>
            <a:pPr marL="179388" indent="-179388">
              <a:buFont typeface="Arial" pitchFamily="34" charset="0"/>
              <a:buChar char="•"/>
            </a:pPr>
            <a:r>
              <a:rPr lang="en-NZ" sz="1800" dirty="0">
                <a:latin typeface="Source Sans Pro"/>
              </a:rPr>
              <a:t>Who completes LOTO</a:t>
            </a:r>
          </a:p>
          <a:p>
            <a:pPr marL="179388" indent="-179388">
              <a:buFont typeface="Arial" pitchFamily="34" charset="0"/>
              <a:buChar char="•"/>
            </a:pPr>
            <a:r>
              <a:rPr lang="en-NZ" sz="1800" dirty="0">
                <a:latin typeface="Source Sans Pro"/>
              </a:rPr>
              <a:t>Why we LOTO</a:t>
            </a:r>
          </a:p>
          <a:p>
            <a:endParaRPr lang="en-NZ" dirty="0"/>
          </a:p>
        </p:txBody>
      </p:sp>
    </p:spTree>
    <p:extLst>
      <p:ext uri="{BB962C8B-B14F-4D97-AF65-F5344CB8AC3E}">
        <p14:creationId xmlns:p14="http://schemas.microsoft.com/office/powerpoint/2010/main" val="1089959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636A4A-9717-4ECF-B39F-C277FDD237C4}"/>
              </a:ext>
            </a:extLst>
          </p:cNvPr>
          <p:cNvSpPr>
            <a:spLocks noGrp="1"/>
          </p:cNvSpPr>
          <p:nvPr>
            <p:ph sz="quarter" idx="10"/>
          </p:nvPr>
        </p:nvSpPr>
        <p:spPr/>
        <p:txBody>
          <a:bodyPr/>
          <a:lstStyle/>
          <a:p>
            <a:r>
              <a:rPr lang="en-NZ" dirty="0"/>
              <a:t>Sources of Hazardous Energy</a:t>
            </a:r>
          </a:p>
          <a:p>
            <a:endParaRPr lang="en-NZ" dirty="0"/>
          </a:p>
        </p:txBody>
      </p:sp>
      <p:sp>
        <p:nvSpPr>
          <p:cNvPr id="3" name="Text Placeholder 2">
            <a:extLst>
              <a:ext uri="{FF2B5EF4-FFF2-40B4-BE49-F238E27FC236}">
                <a16:creationId xmlns:a16="http://schemas.microsoft.com/office/drawing/2014/main" id="{9F6B6080-398D-4ED4-97C9-61D371620B4F}"/>
              </a:ext>
            </a:extLst>
          </p:cNvPr>
          <p:cNvSpPr>
            <a:spLocks noGrp="1"/>
          </p:cNvSpPr>
          <p:nvPr>
            <p:ph type="body" sz="quarter" idx="11"/>
          </p:nvPr>
        </p:nvSpPr>
        <p:spPr/>
        <p:txBody>
          <a:bodyPr numCol="1">
            <a:normAutofit fontScale="92500" lnSpcReduction="20000"/>
          </a:bodyPr>
          <a:lstStyle/>
          <a:p>
            <a:pPr>
              <a:spcBef>
                <a:spcPts val="0"/>
              </a:spcBef>
              <a:spcAft>
                <a:spcPts val="0"/>
              </a:spcAft>
            </a:pPr>
            <a:r>
              <a:rPr lang="en-NZ" sz="2000" b="1" dirty="0"/>
              <a:t>Hazardous energy can be anything that can cause harm. It can be:</a:t>
            </a:r>
          </a:p>
          <a:p>
            <a:pPr>
              <a:spcBef>
                <a:spcPts val="0"/>
              </a:spcBef>
              <a:spcAft>
                <a:spcPts val="0"/>
              </a:spcAft>
            </a:pPr>
            <a:endParaRPr lang="en-NZ" sz="2000" b="1" dirty="0"/>
          </a:p>
          <a:p>
            <a:pPr marL="285750" indent="-285750">
              <a:buFont typeface="Arial" panose="020B0604020202020204" pitchFamily="34" charset="0"/>
              <a:buChar char="•"/>
            </a:pPr>
            <a:r>
              <a:rPr lang="en-US" b="1" dirty="0"/>
              <a:t>Electrical</a:t>
            </a:r>
          </a:p>
          <a:p>
            <a:pPr marL="542250" lvl="1" indent="-285750">
              <a:buFont typeface="Courier New" panose="02070309020205020404" pitchFamily="49" charset="0"/>
              <a:buChar char="o"/>
            </a:pPr>
            <a:r>
              <a:rPr lang="en-US" dirty="0"/>
              <a:t>AC/ DC sources</a:t>
            </a:r>
          </a:p>
          <a:p>
            <a:pPr marL="542250" lvl="1" indent="-285750">
              <a:buFont typeface="Courier New" panose="02070309020205020404" pitchFamily="49" charset="0"/>
              <a:buChar char="o"/>
            </a:pPr>
            <a:r>
              <a:rPr lang="en-US" dirty="0"/>
              <a:t>Static charge</a:t>
            </a:r>
          </a:p>
          <a:p>
            <a:pPr marL="542250" lvl="1" indent="-285750">
              <a:buFont typeface="Courier New" panose="02070309020205020404" pitchFamily="49" charset="0"/>
              <a:buChar char="o"/>
            </a:pPr>
            <a:r>
              <a:rPr lang="en-US" dirty="0"/>
              <a:t>Batteries, capacitors, large cables</a:t>
            </a:r>
          </a:p>
          <a:p>
            <a:pPr marL="542250" lvl="1" indent="-285750">
              <a:buFont typeface="Courier New" panose="02070309020205020404" pitchFamily="49" charset="0"/>
              <a:buChar char="o"/>
            </a:pPr>
            <a:r>
              <a:rPr lang="en-US" dirty="0"/>
              <a:t>Induced charge</a:t>
            </a:r>
          </a:p>
          <a:p>
            <a:pPr marL="285750" indent="-285750">
              <a:buFont typeface="Arial" panose="020B0604020202020204" pitchFamily="34" charset="0"/>
              <a:buChar char="•"/>
            </a:pPr>
            <a:r>
              <a:rPr lang="en-US" b="1" dirty="0"/>
              <a:t>Mechanical</a:t>
            </a:r>
          </a:p>
          <a:p>
            <a:pPr marL="542250" lvl="1" indent="-285750">
              <a:buFont typeface="Courier New" panose="02070309020205020404" pitchFamily="49" charset="0"/>
              <a:buChar char="o"/>
            </a:pPr>
            <a:r>
              <a:rPr lang="en-US" dirty="0"/>
              <a:t>Moving parts of machinery</a:t>
            </a:r>
          </a:p>
          <a:p>
            <a:pPr marL="542250" lvl="1" indent="-285750">
              <a:buFont typeface="Courier New" panose="02070309020205020404" pitchFamily="49" charset="0"/>
              <a:buChar char="o"/>
            </a:pPr>
            <a:r>
              <a:rPr lang="en-US" dirty="0"/>
              <a:t>Rams</a:t>
            </a:r>
          </a:p>
          <a:p>
            <a:pPr marL="285750" indent="-285750">
              <a:buFont typeface="Arial" panose="020B0604020202020204" pitchFamily="34" charset="0"/>
              <a:buChar char="•"/>
            </a:pPr>
            <a:r>
              <a:rPr lang="en-US" b="1" dirty="0"/>
              <a:t>Hydraulics</a:t>
            </a:r>
          </a:p>
          <a:p>
            <a:pPr marL="542250" lvl="1" indent="-285750">
              <a:buFont typeface="Courier New" panose="02070309020205020404" pitchFamily="49" charset="0"/>
              <a:buChar char="o"/>
            </a:pPr>
            <a:r>
              <a:rPr lang="en-US" dirty="0"/>
              <a:t>Pressure</a:t>
            </a:r>
          </a:p>
          <a:p>
            <a:pPr marL="542250" lvl="1" indent="-285750">
              <a:buFont typeface="Courier New" panose="02070309020205020404" pitchFamily="49" charset="0"/>
              <a:buChar char="o"/>
            </a:pPr>
            <a:r>
              <a:rPr lang="en-US" dirty="0"/>
              <a:t>Compressed air</a:t>
            </a:r>
          </a:p>
          <a:p>
            <a:pPr marL="542250" lvl="1" indent="-285750">
              <a:buFont typeface="Courier New" panose="02070309020205020404" pitchFamily="49" charset="0"/>
              <a:buChar char="o"/>
            </a:pPr>
            <a:r>
              <a:rPr lang="en-US" dirty="0"/>
              <a:t>Fuel lines</a:t>
            </a:r>
          </a:p>
          <a:p>
            <a:pPr marL="542250" lvl="1" indent="-285750">
              <a:buFont typeface="Courier New" panose="02070309020205020404" pitchFamily="49" charset="0"/>
              <a:buChar char="o"/>
            </a:pPr>
            <a:r>
              <a:rPr lang="en-US" dirty="0"/>
              <a:t>Water lines</a:t>
            </a:r>
          </a:p>
          <a:p>
            <a:pPr marL="542250" lvl="1" indent="-285750">
              <a:buFont typeface="Courier New" panose="02070309020205020404" pitchFamily="49" charset="0"/>
              <a:buChar char="o"/>
            </a:pPr>
            <a:r>
              <a:rPr lang="en-US" dirty="0"/>
              <a:t>Hydraulic lines</a:t>
            </a:r>
          </a:p>
          <a:p>
            <a:pPr marL="285750" indent="-285750">
              <a:buFont typeface="Arial" panose="020B0604020202020204" pitchFamily="34" charset="0"/>
              <a:buChar char="•"/>
            </a:pPr>
            <a:r>
              <a:rPr lang="en-US" b="1" dirty="0"/>
              <a:t>Gravity</a:t>
            </a:r>
          </a:p>
          <a:p>
            <a:pPr marL="542250" lvl="1" indent="-285750">
              <a:buFont typeface="Courier New" panose="02070309020205020404" pitchFamily="49" charset="0"/>
              <a:buChar char="o"/>
            </a:pPr>
            <a:r>
              <a:rPr lang="en-US" dirty="0"/>
              <a:t>Suspended Loads</a:t>
            </a:r>
          </a:p>
          <a:p>
            <a:endParaRPr lang="en-NZ" dirty="0"/>
          </a:p>
        </p:txBody>
      </p:sp>
      <p:pic>
        <p:nvPicPr>
          <p:cNvPr id="4" name="Picture 2" descr="Image result for electrical energy LOTO">
            <a:extLst>
              <a:ext uri="{FF2B5EF4-FFF2-40B4-BE49-F238E27FC236}">
                <a16:creationId xmlns:a16="http://schemas.microsoft.com/office/drawing/2014/main" id="{A842CCC7-C046-46F9-AAC5-ED4FA4838522}"/>
              </a:ext>
            </a:extLst>
          </p:cNvPr>
          <p:cNvPicPr>
            <a:picLocks noChangeAspect="1" noChangeArrowheads="1"/>
          </p:cNvPicPr>
          <p:nvPr/>
        </p:nvPicPr>
        <p:blipFill>
          <a:blip r:embed="rId2" cstate="print"/>
          <a:srcRect/>
          <a:stretch>
            <a:fillRect/>
          </a:stretch>
        </p:blipFill>
        <p:spPr bwMode="auto">
          <a:xfrm>
            <a:off x="5519920" y="2251125"/>
            <a:ext cx="4522453" cy="2355749"/>
          </a:xfrm>
          <a:prstGeom prst="rect">
            <a:avLst/>
          </a:prstGeom>
          <a:noFill/>
        </p:spPr>
      </p:pic>
    </p:spTree>
    <p:extLst>
      <p:ext uri="{BB962C8B-B14F-4D97-AF65-F5344CB8AC3E}">
        <p14:creationId xmlns:p14="http://schemas.microsoft.com/office/powerpoint/2010/main" val="3925261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934121-439E-4D59-B6E5-2258A878503F}"/>
              </a:ext>
            </a:extLst>
          </p:cNvPr>
          <p:cNvSpPr>
            <a:spLocks noGrp="1"/>
          </p:cNvSpPr>
          <p:nvPr>
            <p:ph sz="quarter" idx="10"/>
          </p:nvPr>
        </p:nvSpPr>
        <p:spPr/>
        <p:txBody>
          <a:bodyPr/>
          <a:lstStyle/>
          <a:p>
            <a:r>
              <a:rPr lang="en-NZ" dirty="0"/>
              <a:t>Hazardous Energy</a:t>
            </a:r>
          </a:p>
          <a:p>
            <a:endParaRPr lang="en-NZ" dirty="0"/>
          </a:p>
        </p:txBody>
      </p:sp>
      <p:sp>
        <p:nvSpPr>
          <p:cNvPr id="3" name="Text Placeholder 2">
            <a:extLst>
              <a:ext uri="{FF2B5EF4-FFF2-40B4-BE49-F238E27FC236}">
                <a16:creationId xmlns:a16="http://schemas.microsoft.com/office/drawing/2014/main" id="{A34B3A85-C17C-40B6-A081-3F20FE3C632F}"/>
              </a:ext>
            </a:extLst>
          </p:cNvPr>
          <p:cNvSpPr>
            <a:spLocks noGrp="1"/>
          </p:cNvSpPr>
          <p:nvPr>
            <p:ph type="body" sz="quarter" idx="11"/>
          </p:nvPr>
        </p:nvSpPr>
        <p:spPr>
          <a:xfrm>
            <a:off x="626935" y="1268630"/>
            <a:ext cx="5469065" cy="4701961"/>
          </a:xfrm>
        </p:spPr>
        <p:txBody>
          <a:bodyPr numCol="1"/>
          <a:lstStyle/>
          <a:p>
            <a:pPr>
              <a:spcBef>
                <a:spcPts val="280"/>
              </a:spcBef>
              <a:spcAft>
                <a:spcPts val="1000"/>
              </a:spcAft>
              <a:buClr>
                <a:srgbClr val="1D2763"/>
              </a:buClr>
            </a:pPr>
            <a:r>
              <a:rPr lang="en-NZ" sz="1800" kern="0" dirty="0">
                <a:solidFill>
                  <a:srgbClr val="1D2763"/>
                </a:solidFill>
                <a:latin typeface="Source Sans Pro"/>
                <a:sym typeface="Source Sans Pro"/>
              </a:rPr>
              <a:t>Hazardous energy has routinely </a:t>
            </a:r>
            <a:r>
              <a:rPr lang="en-NZ" sz="1800" b="1" kern="0" dirty="0">
                <a:solidFill>
                  <a:srgbClr val="1D2763"/>
                </a:solidFill>
                <a:latin typeface="Source Sans Pro"/>
                <a:sym typeface="Source Sans Pro"/>
              </a:rPr>
              <a:t>cut</a:t>
            </a:r>
            <a:r>
              <a:rPr lang="en-NZ" sz="1800" kern="0" dirty="0">
                <a:solidFill>
                  <a:srgbClr val="1D2763"/>
                </a:solidFill>
                <a:latin typeface="Source Sans Pro"/>
                <a:sym typeface="Source Sans Pro"/>
              </a:rPr>
              <a:t>, </a:t>
            </a:r>
            <a:r>
              <a:rPr lang="en-NZ" sz="1800" b="1" kern="0" dirty="0">
                <a:solidFill>
                  <a:srgbClr val="1D2763"/>
                </a:solidFill>
                <a:latin typeface="Source Sans Pro"/>
                <a:sym typeface="Source Sans Pro"/>
              </a:rPr>
              <a:t>crushed</a:t>
            </a:r>
            <a:r>
              <a:rPr lang="en-NZ" sz="1800" kern="0" dirty="0">
                <a:solidFill>
                  <a:srgbClr val="1D2763"/>
                </a:solidFill>
                <a:latin typeface="Source Sans Pro"/>
                <a:sym typeface="Source Sans Pro"/>
              </a:rPr>
              <a:t>, </a:t>
            </a:r>
            <a:r>
              <a:rPr lang="en-NZ" sz="1800" b="1" kern="0" dirty="0">
                <a:solidFill>
                  <a:srgbClr val="1D2763"/>
                </a:solidFill>
                <a:latin typeface="Source Sans Pro"/>
                <a:sym typeface="Source Sans Pro"/>
              </a:rPr>
              <a:t>shocked</a:t>
            </a:r>
            <a:r>
              <a:rPr lang="en-NZ" sz="1800" kern="0" dirty="0">
                <a:solidFill>
                  <a:srgbClr val="1D2763"/>
                </a:solidFill>
                <a:latin typeface="Source Sans Pro"/>
                <a:sym typeface="Source Sans Pro"/>
              </a:rPr>
              <a:t>, and </a:t>
            </a:r>
            <a:r>
              <a:rPr lang="en-NZ" sz="1800" b="1" kern="0" dirty="0">
                <a:solidFill>
                  <a:srgbClr val="1D2763"/>
                </a:solidFill>
                <a:latin typeface="Source Sans Pro"/>
                <a:sym typeface="Source Sans Pro"/>
              </a:rPr>
              <a:t>burned </a:t>
            </a:r>
            <a:r>
              <a:rPr lang="en-NZ" sz="1800" kern="0" dirty="0">
                <a:solidFill>
                  <a:srgbClr val="1D2763"/>
                </a:solidFill>
                <a:latin typeface="Source Sans Pro"/>
                <a:sym typeface="Source Sans Pro"/>
              </a:rPr>
              <a:t>workers. It can cause fires, explosions, and flooding. These can be prevented with a single, simple approach: turn it off first, and keep if off until maintenance is done. </a:t>
            </a:r>
          </a:p>
          <a:p>
            <a:pPr>
              <a:spcBef>
                <a:spcPts val="280"/>
              </a:spcBef>
              <a:spcAft>
                <a:spcPts val="1000"/>
              </a:spcAft>
              <a:buClr>
                <a:srgbClr val="1D2763"/>
              </a:buClr>
            </a:pPr>
            <a:r>
              <a:rPr lang="en-NZ" sz="1800" kern="0" dirty="0">
                <a:solidFill>
                  <a:srgbClr val="1D2763"/>
                </a:solidFill>
                <a:latin typeface="Source Sans Pro"/>
                <a:sym typeface="Source Sans Pro"/>
              </a:rPr>
              <a:t>That’s Isolation/ lockout/tagout (LOTO) in a nutshell.</a:t>
            </a:r>
            <a:endParaRPr lang="en-NZ" sz="1800" b="1" kern="0" dirty="0">
              <a:solidFill>
                <a:srgbClr val="1D2763"/>
              </a:solidFill>
              <a:latin typeface="Source Sans Pro"/>
              <a:sym typeface="Source Sans Pro"/>
            </a:endParaRPr>
          </a:p>
          <a:p>
            <a:endParaRPr lang="en-NZ" dirty="0"/>
          </a:p>
        </p:txBody>
      </p:sp>
      <p:pic>
        <p:nvPicPr>
          <p:cNvPr id="4" name="Picture 1">
            <a:extLst>
              <a:ext uri="{FF2B5EF4-FFF2-40B4-BE49-F238E27FC236}">
                <a16:creationId xmlns:a16="http://schemas.microsoft.com/office/drawing/2014/main" id="{23BE84A5-C44F-4F64-BE24-2F63245D5638}"/>
              </a:ext>
            </a:extLst>
          </p:cNvPr>
          <p:cNvPicPr>
            <a:picLocks noChangeAspect="1" noChangeArrowheads="1"/>
          </p:cNvPicPr>
          <p:nvPr/>
        </p:nvPicPr>
        <p:blipFill>
          <a:blip r:embed="rId2" cstate="print"/>
          <a:srcRect/>
          <a:stretch>
            <a:fillRect/>
          </a:stretch>
        </p:blipFill>
        <p:spPr bwMode="auto">
          <a:xfrm>
            <a:off x="6672080" y="1484695"/>
            <a:ext cx="4449467" cy="3888610"/>
          </a:xfrm>
          <a:prstGeom prst="rect">
            <a:avLst/>
          </a:prstGeom>
          <a:noFill/>
          <a:ln w="9525">
            <a:noFill/>
            <a:miter lim="800000"/>
            <a:headEnd/>
            <a:tailEnd/>
          </a:ln>
        </p:spPr>
      </p:pic>
    </p:spTree>
    <p:extLst>
      <p:ext uri="{BB962C8B-B14F-4D97-AF65-F5344CB8AC3E}">
        <p14:creationId xmlns:p14="http://schemas.microsoft.com/office/powerpoint/2010/main" val="35801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2D85E7-2630-4144-9005-F615E93FD1F8}"/>
              </a:ext>
            </a:extLst>
          </p:cNvPr>
          <p:cNvSpPr>
            <a:spLocks noGrp="1"/>
          </p:cNvSpPr>
          <p:nvPr>
            <p:ph sz="quarter" idx="10"/>
          </p:nvPr>
        </p:nvSpPr>
        <p:spPr/>
        <p:txBody>
          <a:bodyPr/>
          <a:lstStyle/>
          <a:p>
            <a:r>
              <a:rPr lang="en-NZ" dirty="0"/>
              <a:t>Lock Out/ Tag Out </a:t>
            </a:r>
          </a:p>
        </p:txBody>
      </p:sp>
      <p:pic>
        <p:nvPicPr>
          <p:cNvPr id="4" name="Online Media 3" title="Lockout Tagout (loto) Procedure">
            <a:hlinkClick r:id="" action="ppaction://media"/>
            <a:extLst>
              <a:ext uri="{FF2B5EF4-FFF2-40B4-BE49-F238E27FC236}">
                <a16:creationId xmlns:a16="http://schemas.microsoft.com/office/drawing/2014/main" id="{D64DE50C-3F3E-444D-883D-AF11D0E3E449}"/>
              </a:ext>
            </a:extLst>
          </p:cNvPr>
          <p:cNvPicPr>
            <a:picLocks noRot="1" noChangeAspect="1"/>
          </p:cNvPicPr>
          <p:nvPr>
            <a:videoFile r:link="rId1"/>
          </p:nvPr>
        </p:nvPicPr>
        <p:blipFill>
          <a:blip r:embed="rId3"/>
          <a:stretch>
            <a:fillRect/>
          </a:stretch>
        </p:blipFill>
        <p:spPr>
          <a:xfrm>
            <a:off x="0" y="0"/>
            <a:ext cx="12192000" cy="6888480"/>
          </a:xfrm>
          <a:prstGeom prst="rect">
            <a:avLst/>
          </a:prstGeom>
        </p:spPr>
      </p:pic>
    </p:spTree>
    <p:extLst>
      <p:ext uri="{BB962C8B-B14F-4D97-AF65-F5344CB8AC3E}">
        <p14:creationId xmlns:p14="http://schemas.microsoft.com/office/powerpoint/2010/main" val="303416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A67EBB-A191-48C8-BFA0-51FF0DE1F2EF}"/>
              </a:ext>
            </a:extLst>
          </p:cNvPr>
          <p:cNvSpPr>
            <a:spLocks noGrp="1"/>
          </p:cNvSpPr>
          <p:nvPr>
            <p:ph sz="quarter" idx="10"/>
          </p:nvPr>
        </p:nvSpPr>
        <p:spPr/>
        <p:txBody>
          <a:bodyPr/>
          <a:lstStyle/>
          <a:p>
            <a:r>
              <a:rPr lang="en-NZ" dirty="0"/>
              <a:t>Lock Out/ Tag Out</a:t>
            </a:r>
          </a:p>
          <a:p>
            <a:endParaRPr lang="en-NZ" dirty="0"/>
          </a:p>
        </p:txBody>
      </p:sp>
      <p:sp>
        <p:nvSpPr>
          <p:cNvPr id="3" name="Text Placeholder 2">
            <a:extLst>
              <a:ext uri="{FF2B5EF4-FFF2-40B4-BE49-F238E27FC236}">
                <a16:creationId xmlns:a16="http://schemas.microsoft.com/office/drawing/2014/main" id="{D102FF28-A651-4D17-9FFD-785C80C01AD8}"/>
              </a:ext>
            </a:extLst>
          </p:cNvPr>
          <p:cNvSpPr>
            <a:spLocks noGrp="1"/>
          </p:cNvSpPr>
          <p:nvPr>
            <p:ph type="body" sz="quarter" idx="11"/>
          </p:nvPr>
        </p:nvSpPr>
        <p:spPr>
          <a:xfrm>
            <a:off x="626935" y="1268630"/>
            <a:ext cx="5469065" cy="4701961"/>
          </a:xfrm>
        </p:spPr>
        <p:txBody>
          <a:bodyPr numCol="1"/>
          <a:lstStyle/>
          <a:p>
            <a:pPr marL="179388" indent="-179388">
              <a:spcBef>
                <a:spcPts val="600"/>
              </a:spcBef>
              <a:spcAft>
                <a:spcPts val="0"/>
              </a:spcAft>
              <a:buFont typeface="Arial" pitchFamily="34" charset="0"/>
              <a:buChar char="•"/>
            </a:pPr>
            <a:r>
              <a:rPr lang="en-NZ" sz="2000" dirty="0"/>
              <a:t>Lock Out/ Tag Out protects workers from harm</a:t>
            </a:r>
          </a:p>
          <a:p>
            <a:pPr marL="1003300" lvl="1" indent="-285750">
              <a:spcBef>
                <a:spcPts val="0"/>
              </a:spcBef>
              <a:buClr>
                <a:schemeClr val="tx1"/>
              </a:buClr>
              <a:buFont typeface="Courier New" panose="02070309020205020404" pitchFamily="49" charset="0"/>
              <a:buChar char="o"/>
            </a:pPr>
            <a:r>
              <a:rPr lang="en-NZ" sz="1600" dirty="0"/>
              <a:t>LOTO prevents hazardous energy coming into contact with the worker</a:t>
            </a:r>
          </a:p>
          <a:p>
            <a:pPr marL="717550" lvl="1" indent="0">
              <a:spcBef>
                <a:spcPts val="0"/>
              </a:spcBef>
              <a:buClr>
                <a:schemeClr val="tx1"/>
              </a:buClr>
              <a:buNone/>
            </a:pPr>
            <a:endParaRPr lang="en-NZ" sz="1400" dirty="0"/>
          </a:p>
          <a:p>
            <a:pPr marL="179388" indent="-179388">
              <a:buFont typeface="Arial" pitchFamily="34" charset="0"/>
              <a:buChar char="•"/>
            </a:pPr>
            <a:r>
              <a:rPr lang="en-NZ" sz="2000" dirty="0"/>
              <a:t>It is important the procedures are followed</a:t>
            </a:r>
          </a:p>
          <a:p>
            <a:endParaRPr lang="en-NZ" sz="2000" dirty="0"/>
          </a:p>
          <a:p>
            <a:pPr marL="179388" indent="-179388">
              <a:spcAft>
                <a:spcPts val="0"/>
              </a:spcAft>
              <a:buClr>
                <a:schemeClr val="tx1"/>
              </a:buClr>
              <a:buFont typeface="Arial" pitchFamily="34" charset="0"/>
              <a:buChar char="•"/>
            </a:pPr>
            <a:r>
              <a:rPr lang="en-NZ" sz="2000" dirty="0"/>
              <a:t>Once LOTO is applied</a:t>
            </a:r>
          </a:p>
          <a:p>
            <a:pPr marL="1028700" lvl="1" indent="-285750">
              <a:buClr>
                <a:schemeClr val="tx1"/>
              </a:buClr>
              <a:buFont typeface="Courier New" panose="02070309020205020404" pitchFamily="49" charset="0"/>
              <a:buChar char="o"/>
            </a:pPr>
            <a:r>
              <a:rPr lang="en-NZ" sz="1600" dirty="0"/>
              <a:t>Prove, Test, Prove</a:t>
            </a:r>
          </a:p>
          <a:p>
            <a:pPr marL="1028700" lvl="1" indent="-285750">
              <a:buClr>
                <a:schemeClr val="tx1"/>
              </a:buClr>
              <a:buFont typeface="Courier New" panose="02070309020205020404" pitchFamily="49" charset="0"/>
              <a:buChar char="o"/>
            </a:pPr>
            <a:r>
              <a:rPr lang="en-NZ" sz="1600" dirty="0"/>
              <a:t>Ensure the equipment is correctly isolated and there is no way it can turn on while you’re working in the system</a:t>
            </a:r>
          </a:p>
          <a:p>
            <a:endParaRPr lang="en-NZ" dirty="0"/>
          </a:p>
        </p:txBody>
      </p:sp>
      <p:pic>
        <p:nvPicPr>
          <p:cNvPr id="4" name="Picture 1">
            <a:extLst>
              <a:ext uri="{FF2B5EF4-FFF2-40B4-BE49-F238E27FC236}">
                <a16:creationId xmlns:a16="http://schemas.microsoft.com/office/drawing/2014/main" id="{ACEA2D31-C7C1-4F87-8164-54F8B765FD2D}"/>
              </a:ext>
            </a:extLst>
          </p:cNvPr>
          <p:cNvPicPr>
            <a:picLocks noChangeAspect="1" noChangeArrowheads="1"/>
          </p:cNvPicPr>
          <p:nvPr/>
        </p:nvPicPr>
        <p:blipFill>
          <a:blip r:embed="rId2" cstate="print"/>
          <a:srcRect/>
          <a:stretch>
            <a:fillRect/>
          </a:stretch>
        </p:blipFill>
        <p:spPr bwMode="auto">
          <a:xfrm>
            <a:off x="7392180" y="804508"/>
            <a:ext cx="2725394" cy="5141210"/>
          </a:xfrm>
          <a:prstGeom prst="rect">
            <a:avLst/>
          </a:prstGeom>
          <a:noFill/>
          <a:ln w="9525">
            <a:noFill/>
            <a:miter lim="800000"/>
            <a:headEnd/>
            <a:tailEnd/>
          </a:ln>
        </p:spPr>
      </p:pic>
    </p:spTree>
    <p:extLst>
      <p:ext uri="{BB962C8B-B14F-4D97-AF65-F5344CB8AC3E}">
        <p14:creationId xmlns:p14="http://schemas.microsoft.com/office/powerpoint/2010/main" val="223706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2634EED-9944-47B6-AE16-E98E8FF0B16A}"/>
              </a:ext>
            </a:extLst>
          </p:cNvPr>
          <p:cNvSpPr>
            <a:spLocks noGrp="1"/>
          </p:cNvSpPr>
          <p:nvPr>
            <p:ph sz="quarter" idx="10"/>
          </p:nvPr>
        </p:nvSpPr>
        <p:spPr/>
        <p:txBody>
          <a:bodyPr/>
          <a:lstStyle/>
          <a:p>
            <a:r>
              <a:rPr lang="en-NZ" dirty="0"/>
              <a:t>LOTO Equipment </a:t>
            </a:r>
          </a:p>
        </p:txBody>
      </p:sp>
      <p:sp>
        <p:nvSpPr>
          <p:cNvPr id="5" name="Text Placeholder 4">
            <a:extLst>
              <a:ext uri="{FF2B5EF4-FFF2-40B4-BE49-F238E27FC236}">
                <a16:creationId xmlns:a16="http://schemas.microsoft.com/office/drawing/2014/main" id="{1F2FC5A8-9F12-4B41-BBAF-0A758FA3FB6B}"/>
              </a:ext>
            </a:extLst>
          </p:cNvPr>
          <p:cNvSpPr>
            <a:spLocks noGrp="1"/>
          </p:cNvSpPr>
          <p:nvPr>
            <p:ph type="body" sz="quarter" idx="11"/>
          </p:nvPr>
        </p:nvSpPr>
        <p:spPr>
          <a:xfrm>
            <a:off x="626935" y="1268630"/>
            <a:ext cx="5727701" cy="4701961"/>
          </a:xfrm>
        </p:spPr>
        <p:txBody>
          <a:bodyPr numCol="1">
            <a:normAutofit lnSpcReduction="10000"/>
          </a:bodyPr>
          <a:lstStyle/>
          <a:p>
            <a:pPr marL="342900" indent="-342900">
              <a:spcBef>
                <a:spcPts val="600"/>
              </a:spcBef>
              <a:spcAft>
                <a:spcPts val="0"/>
              </a:spcAft>
              <a:buFont typeface="Arial" panose="020B0604020202020204" pitchFamily="34" charset="0"/>
              <a:buChar char="•"/>
            </a:pPr>
            <a:r>
              <a:rPr lang="en-NZ" sz="2000" dirty="0"/>
              <a:t>Make sure you have the right equipment for the job</a:t>
            </a:r>
          </a:p>
          <a:p>
            <a:pPr marL="1028700" lvl="1" indent="-285750">
              <a:spcBef>
                <a:spcPts val="600"/>
              </a:spcBef>
              <a:buClr>
                <a:schemeClr val="tx1"/>
              </a:buClr>
            </a:pPr>
            <a:r>
              <a:rPr lang="en-NZ" sz="1400" dirty="0"/>
              <a:t>Have your supervisor provide it before starting the job</a:t>
            </a:r>
          </a:p>
          <a:p>
            <a:pPr marL="342900" indent="-342900">
              <a:spcBef>
                <a:spcPts val="0"/>
              </a:spcBef>
              <a:spcAft>
                <a:spcPts val="0"/>
              </a:spcAft>
              <a:buClr>
                <a:schemeClr val="tx1"/>
              </a:buClr>
              <a:buFont typeface="Arial" panose="020B0604020202020204" pitchFamily="34" charset="0"/>
              <a:buChar char="•"/>
            </a:pPr>
            <a:r>
              <a:rPr lang="en-NZ" sz="2000" dirty="0"/>
              <a:t>Key</a:t>
            </a:r>
          </a:p>
          <a:p>
            <a:pPr marL="1028700" lvl="1" indent="-285750">
              <a:spcBef>
                <a:spcPts val="0"/>
              </a:spcBef>
              <a:buClr>
                <a:schemeClr val="tx1"/>
              </a:buClr>
            </a:pPr>
            <a:r>
              <a:rPr lang="en-NZ" sz="1400" dirty="0"/>
              <a:t>Each worker has their own key and it must not be duplicated</a:t>
            </a:r>
          </a:p>
          <a:p>
            <a:pPr marL="342900" indent="-342900">
              <a:spcBef>
                <a:spcPts val="0"/>
              </a:spcBef>
              <a:spcAft>
                <a:spcPts val="0"/>
              </a:spcAft>
              <a:buClr>
                <a:schemeClr val="tx1"/>
              </a:buClr>
              <a:buFont typeface="Arial" panose="020B0604020202020204" pitchFamily="34" charset="0"/>
              <a:buChar char="•"/>
            </a:pPr>
            <a:r>
              <a:rPr lang="en-NZ" sz="2000" dirty="0"/>
              <a:t>Lock and tag</a:t>
            </a:r>
          </a:p>
          <a:p>
            <a:pPr marL="1028700" lvl="1" indent="-285750">
              <a:spcBef>
                <a:spcPts val="0"/>
              </a:spcBef>
              <a:buClr>
                <a:schemeClr val="tx1"/>
              </a:buClr>
            </a:pPr>
            <a:r>
              <a:rPr lang="en-NZ" sz="1400" dirty="0"/>
              <a:t>Single lock and tag for single worker</a:t>
            </a:r>
          </a:p>
          <a:p>
            <a:pPr marL="342900" indent="-342900">
              <a:spcBef>
                <a:spcPts val="0"/>
              </a:spcBef>
              <a:spcAft>
                <a:spcPts val="0"/>
              </a:spcAft>
              <a:buClr>
                <a:schemeClr val="tx1"/>
              </a:buClr>
              <a:buFont typeface="Arial" panose="020B0604020202020204" pitchFamily="34" charset="0"/>
              <a:buChar char="•"/>
            </a:pPr>
            <a:r>
              <a:rPr lang="en-NZ" sz="2000" dirty="0"/>
              <a:t>Hasp lock</a:t>
            </a:r>
          </a:p>
          <a:p>
            <a:pPr marL="1028700" lvl="1" indent="-285750">
              <a:spcBef>
                <a:spcPts val="0"/>
              </a:spcBef>
              <a:buClr>
                <a:schemeClr val="tx1"/>
              </a:buClr>
            </a:pPr>
            <a:r>
              <a:rPr lang="en-NZ" sz="1400" dirty="0"/>
              <a:t>Allows multiple workers to add LOTO</a:t>
            </a:r>
          </a:p>
          <a:p>
            <a:pPr marL="1028700" lvl="1" indent="-285750">
              <a:spcBef>
                <a:spcPts val="0"/>
              </a:spcBef>
              <a:buClr>
                <a:schemeClr val="tx1"/>
              </a:buClr>
            </a:pPr>
            <a:r>
              <a:rPr lang="en-NZ" sz="1400" dirty="0"/>
              <a:t>Cannot be removed until the last worker has finished working on the system </a:t>
            </a:r>
          </a:p>
          <a:p>
            <a:pPr marL="342900" indent="-342900">
              <a:spcBef>
                <a:spcPts val="0"/>
              </a:spcBef>
              <a:spcAft>
                <a:spcPts val="0"/>
              </a:spcAft>
              <a:buClr>
                <a:schemeClr val="tx1"/>
              </a:buClr>
              <a:buFont typeface="Arial" panose="020B0604020202020204" pitchFamily="34" charset="0"/>
              <a:buChar char="•"/>
            </a:pPr>
            <a:r>
              <a:rPr lang="en-NZ" sz="2000" dirty="0"/>
              <a:t>Lock box</a:t>
            </a:r>
          </a:p>
          <a:p>
            <a:pPr marL="1028700" lvl="1" indent="-285750">
              <a:spcBef>
                <a:spcPts val="0"/>
              </a:spcBef>
              <a:buClr>
                <a:schemeClr val="tx1"/>
              </a:buClr>
            </a:pPr>
            <a:r>
              <a:rPr lang="en-NZ" sz="1400" dirty="0"/>
              <a:t>Allows multiple workers to add LOTO</a:t>
            </a:r>
          </a:p>
          <a:p>
            <a:pPr marL="1028700" lvl="1" indent="-285750">
              <a:spcBef>
                <a:spcPts val="0"/>
              </a:spcBef>
              <a:buClr>
                <a:schemeClr val="tx1"/>
              </a:buClr>
            </a:pPr>
            <a:r>
              <a:rPr lang="en-NZ" sz="1400" dirty="0"/>
              <a:t>Single LOTO at hazardous energy source, key is placed in box and individual locks placed on box</a:t>
            </a:r>
          </a:p>
          <a:p>
            <a:pPr marL="342900" indent="-342900">
              <a:spcBef>
                <a:spcPts val="0"/>
              </a:spcBef>
              <a:spcAft>
                <a:spcPts val="0"/>
              </a:spcAft>
              <a:buClr>
                <a:schemeClr val="tx1"/>
              </a:buClr>
              <a:buFont typeface="Arial" panose="020B0604020202020204" pitchFamily="34" charset="0"/>
              <a:buChar char="•"/>
            </a:pPr>
            <a:r>
              <a:rPr lang="en-NZ" sz="2000" dirty="0"/>
              <a:t>Valve locks</a:t>
            </a:r>
          </a:p>
          <a:p>
            <a:pPr marL="1028700" lvl="1" indent="-285750">
              <a:spcBef>
                <a:spcPts val="0"/>
              </a:spcBef>
              <a:buClr>
                <a:schemeClr val="tx1"/>
              </a:buClr>
            </a:pPr>
            <a:r>
              <a:rPr lang="en-NZ" sz="1400" dirty="0"/>
              <a:t>Goes on valves or taps</a:t>
            </a:r>
          </a:p>
          <a:p>
            <a:pPr marL="342900" indent="-342900">
              <a:spcBef>
                <a:spcPts val="0"/>
              </a:spcBef>
              <a:spcAft>
                <a:spcPts val="0"/>
              </a:spcAft>
              <a:buClr>
                <a:schemeClr val="tx1"/>
              </a:buClr>
              <a:buFont typeface="Arial" panose="020B0604020202020204" pitchFamily="34" charset="0"/>
              <a:buChar char="•"/>
            </a:pPr>
            <a:r>
              <a:rPr lang="en-NZ" sz="2000" dirty="0"/>
              <a:t>Power cord lock</a:t>
            </a:r>
          </a:p>
          <a:p>
            <a:pPr marL="1028700" lvl="1" indent="-285750">
              <a:spcBef>
                <a:spcPts val="0"/>
              </a:spcBef>
              <a:buClr>
                <a:schemeClr val="tx1"/>
              </a:buClr>
            </a:pPr>
            <a:r>
              <a:rPr lang="en-NZ" sz="1400" dirty="0"/>
              <a:t>Plug is placed inside and locked</a:t>
            </a:r>
          </a:p>
          <a:p>
            <a:pPr marL="1200150" lvl="1" indent="-457200">
              <a:spcBef>
                <a:spcPts val="600"/>
              </a:spcBef>
              <a:buClr>
                <a:schemeClr val="bg2"/>
              </a:buClr>
              <a:buFont typeface="Arial" pitchFamily="34" charset="0"/>
              <a:buChar char="•"/>
            </a:pPr>
            <a:endParaRPr lang="en-NZ" sz="1400" dirty="0">
              <a:solidFill>
                <a:schemeClr val="bg2"/>
              </a:solidFill>
            </a:endParaRPr>
          </a:p>
          <a:p>
            <a:endParaRPr lang="en-NZ" dirty="0"/>
          </a:p>
        </p:txBody>
      </p:sp>
      <p:pic>
        <p:nvPicPr>
          <p:cNvPr id="6" name="Picture 5">
            <a:extLst>
              <a:ext uri="{FF2B5EF4-FFF2-40B4-BE49-F238E27FC236}">
                <a16:creationId xmlns:a16="http://schemas.microsoft.com/office/drawing/2014/main" id="{1274C378-CD53-4CC2-A598-7AF1E03B69B1}"/>
              </a:ext>
            </a:extLst>
          </p:cNvPr>
          <p:cNvPicPr/>
          <p:nvPr/>
        </p:nvPicPr>
        <p:blipFill>
          <a:blip r:embed="rId2" cstate="print"/>
          <a:srcRect/>
          <a:stretch>
            <a:fillRect/>
          </a:stretch>
        </p:blipFill>
        <p:spPr bwMode="auto">
          <a:xfrm>
            <a:off x="6695699" y="1116636"/>
            <a:ext cx="4647550" cy="1651890"/>
          </a:xfrm>
          <a:prstGeom prst="rect">
            <a:avLst/>
          </a:prstGeom>
          <a:noFill/>
          <a:ln w="9525">
            <a:noFill/>
            <a:miter lim="800000"/>
            <a:headEnd/>
            <a:tailEnd/>
          </a:ln>
        </p:spPr>
      </p:pic>
      <p:pic>
        <p:nvPicPr>
          <p:cNvPr id="7" name="Picture 1">
            <a:extLst>
              <a:ext uri="{FF2B5EF4-FFF2-40B4-BE49-F238E27FC236}">
                <a16:creationId xmlns:a16="http://schemas.microsoft.com/office/drawing/2014/main" id="{1488DD07-BF93-465A-B574-FDB520E7080C}"/>
              </a:ext>
            </a:extLst>
          </p:cNvPr>
          <p:cNvPicPr>
            <a:picLocks noChangeAspect="1" noChangeArrowheads="1"/>
          </p:cNvPicPr>
          <p:nvPr/>
        </p:nvPicPr>
        <p:blipFill>
          <a:blip r:embed="rId3" cstate="print"/>
          <a:srcRect/>
          <a:stretch>
            <a:fillRect/>
          </a:stretch>
        </p:blipFill>
        <p:spPr bwMode="auto">
          <a:xfrm>
            <a:off x="6567946" y="2777686"/>
            <a:ext cx="4903055" cy="1475755"/>
          </a:xfrm>
          <a:prstGeom prst="rect">
            <a:avLst/>
          </a:prstGeom>
          <a:noFill/>
          <a:ln w="9525">
            <a:noFill/>
            <a:miter lim="800000"/>
            <a:headEnd/>
            <a:tailEnd/>
          </a:ln>
        </p:spPr>
      </p:pic>
      <p:pic>
        <p:nvPicPr>
          <p:cNvPr id="10" name="Picture 5" descr="Image result for loto key box">
            <a:extLst>
              <a:ext uri="{FF2B5EF4-FFF2-40B4-BE49-F238E27FC236}">
                <a16:creationId xmlns:a16="http://schemas.microsoft.com/office/drawing/2014/main" id="{15367648-A4FB-4685-8D67-7111716D5A80}"/>
              </a:ext>
            </a:extLst>
          </p:cNvPr>
          <p:cNvPicPr>
            <a:picLocks noChangeAspect="1" noChangeArrowheads="1"/>
          </p:cNvPicPr>
          <p:nvPr/>
        </p:nvPicPr>
        <p:blipFill>
          <a:blip r:embed="rId4" cstate="print"/>
          <a:srcRect/>
          <a:stretch>
            <a:fillRect/>
          </a:stretch>
        </p:blipFill>
        <p:spPr bwMode="auto">
          <a:xfrm>
            <a:off x="8214538" y="4349454"/>
            <a:ext cx="1609870" cy="1609870"/>
          </a:xfrm>
          <a:prstGeom prst="rect">
            <a:avLst/>
          </a:prstGeom>
          <a:noFill/>
        </p:spPr>
      </p:pic>
      <p:pic>
        <p:nvPicPr>
          <p:cNvPr id="11" name="Picture 7" descr="Image result for loto valve">
            <a:extLst>
              <a:ext uri="{FF2B5EF4-FFF2-40B4-BE49-F238E27FC236}">
                <a16:creationId xmlns:a16="http://schemas.microsoft.com/office/drawing/2014/main" id="{8B7258D3-5024-428B-B6FA-3B22C784180C}"/>
              </a:ext>
            </a:extLst>
          </p:cNvPr>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6566107" y="4512184"/>
            <a:ext cx="1761510" cy="1347555"/>
          </a:xfrm>
          <a:prstGeom prst="rect">
            <a:avLst/>
          </a:prstGeom>
          <a:noFill/>
        </p:spPr>
      </p:pic>
      <p:pic>
        <p:nvPicPr>
          <p:cNvPr id="12" name="Picture 9" descr="Image result for Power cord Loto">
            <a:extLst>
              <a:ext uri="{FF2B5EF4-FFF2-40B4-BE49-F238E27FC236}">
                <a16:creationId xmlns:a16="http://schemas.microsoft.com/office/drawing/2014/main" id="{49941BC2-61B1-4F33-86AC-93244C9D3927}"/>
              </a:ext>
            </a:extLst>
          </p:cNvPr>
          <p:cNvPicPr>
            <a:picLocks noChangeAspect="1" noChangeArrowheads="1"/>
          </p:cNvPicPr>
          <p:nvPr/>
        </p:nvPicPr>
        <p:blipFill>
          <a:blip r:embed="rId6" cstate="print"/>
          <a:srcRect/>
          <a:stretch>
            <a:fillRect/>
          </a:stretch>
        </p:blipFill>
        <p:spPr bwMode="auto">
          <a:xfrm>
            <a:off x="9873790" y="4420938"/>
            <a:ext cx="2080204" cy="1463944"/>
          </a:xfrm>
          <a:prstGeom prst="rect">
            <a:avLst/>
          </a:prstGeom>
          <a:noFill/>
        </p:spPr>
      </p:pic>
    </p:spTree>
    <p:extLst>
      <p:ext uri="{BB962C8B-B14F-4D97-AF65-F5344CB8AC3E}">
        <p14:creationId xmlns:p14="http://schemas.microsoft.com/office/powerpoint/2010/main" val="23150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4B7D7-5EC0-416B-9DEB-9884667D2771}"/>
              </a:ext>
            </a:extLst>
          </p:cNvPr>
          <p:cNvSpPr>
            <a:spLocks noGrp="1"/>
          </p:cNvSpPr>
          <p:nvPr>
            <p:ph sz="quarter" idx="10"/>
          </p:nvPr>
        </p:nvSpPr>
        <p:spPr/>
        <p:txBody>
          <a:bodyPr/>
          <a:lstStyle/>
          <a:p>
            <a:r>
              <a:rPr lang="en-NZ" dirty="0"/>
              <a:t>Who should complete LOTO?</a:t>
            </a:r>
          </a:p>
          <a:p>
            <a:endParaRPr lang="en-NZ" dirty="0"/>
          </a:p>
        </p:txBody>
      </p:sp>
      <p:sp>
        <p:nvSpPr>
          <p:cNvPr id="3" name="Text Placeholder 2">
            <a:extLst>
              <a:ext uri="{FF2B5EF4-FFF2-40B4-BE49-F238E27FC236}">
                <a16:creationId xmlns:a16="http://schemas.microsoft.com/office/drawing/2014/main" id="{76655023-8037-4292-BC24-BE7660AA765F}"/>
              </a:ext>
            </a:extLst>
          </p:cNvPr>
          <p:cNvSpPr>
            <a:spLocks noGrp="1"/>
          </p:cNvSpPr>
          <p:nvPr>
            <p:ph type="body" sz="quarter" idx="11"/>
          </p:nvPr>
        </p:nvSpPr>
        <p:spPr/>
        <p:txBody>
          <a:bodyPr/>
          <a:lstStyle/>
          <a:p>
            <a:pPr marL="179388" indent="-179388">
              <a:spcBef>
                <a:spcPts val="600"/>
              </a:spcBef>
              <a:spcAft>
                <a:spcPts val="0"/>
              </a:spcAft>
              <a:buFont typeface="Arial" pitchFamily="34" charset="0"/>
              <a:buChar char="•"/>
            </a:pPr>
            <a:r>
              <a:rPr lang="en-NZ" sz="2000" dirty="0">
                <a:solidFill>
                  <a:schemeClr val="tx1"/>
                </a:solidFill>
              </a:rPr>
              <a:t>The person most likely to be harmed by the hazardous energy source</a:t>
            </a:r>
          </a:p>
          <a:p>
            <a:pPr marL="179388" indent="-179388">
              <a:buFont typeface="Arial" pitchFamily="34" charset="0"/>
              <a:buChar char="•"/>
            </a:pPr>
            <a:r>
              <a:rPr lang="en-NZ" sz="2000" dirty="0">
                <a:solidFill>
                  <a:schemeClr val="tx1"/>
                </a:solidFill>
              </a:rPr>
              <a:t>All people working on the system should apply their own LOTO</a:t>
            </a:r>
          </a:p>
          <a:p>
            <a:pPr marL="179388" indent="-179388">
              <a:buFont typeface="Arial" pitchFamily="34" charset="0"/>
              <a:buChar char="•"/>
            </a:pPr>
            <a:r>
              <a:rPr lang="en-NZ" sz="2000" dirty="0">
                <a:solidFill>
                  <a:schemeClr val="tx1"/>
                </a:solidFill>
              </a:rPr>
              <a:t>Task supervisor</a:t>
            </a:r>
          </a:p>
          <a:p>
            <a:pPr marL="179388" indent="-179388">
              <a:buFont typeface="Arial" pitchFamily="34" charset="0"/>
              <a:buChar char="•"/>
            </a:pPr>
            <a:r>
              <a:rPr lang="en-NZ" sz="2000" dirty="0">
                <a:solidFill>
                  <a:schemeClr val="tx1"/>
                </a:solidFill>
              </a:rPr>
              <a:t>If you’re swapping shifts, take your lock off, and have the new person apply their own</a:t>
            </a:r>
          </a:p>
          <a:p>
            <a:pPr marL="179388" indent="-179388">
              <a:spcBef>
                <a:spcPts val="0"/>
              </a:spcBef>
              <a:spcAft>
                <a:spcPts val="0"/>
              </a:spcAft>
              <a:buFont typeface="Arial" pitchFamily="34" charset="0"/>
              <a:buChar char="•"/>
            </a:pPr>
            <a:r>
              <a:rPr lang="en-NZ" sz="2000" dirty="0">
                <a:solidFill>
                  <a:schemeClr val="tx1"/>
                </a:solidFill>
              </a:rPr>
              <a:t>If you can’t complete your own LOTO you need to verify the existing LOTO is in place</a:t>
            </a:r>
          </a:p>
          <a:p>
            <a:pPr marL="896938" lvl="1" indent="-179388">
              <a:spcBef>
                <a:spcPts val="0"/>
              </a:spcBef>
              <a:buClr>
                <a:schemeClr val="bg2"/>
              </a:buClr>
              <a:buFont typeface="Arial" pitchFamily="34" charset="0"/>
              <a:buChar char="•"/>
            </a:pPr>
            <a:r>
              <a:rPr lang="en-NZ" sz="1400" dirty="0">
                <a:solidFill>
                  <a:schemeClr val="tx1"/>
                </a:solidFill>
              </a:rPr>
              <a:t>Checklists</a:t>
            </a:r>
          </a:p>
          <a:p>
            <a:pPr marL="896938" lvl="1" indent="-179388">
              <a:spcBef>
                <a:spcPts val="0"/>
              </a:spcBef>
              <a:buClr>
                <a:schemeClr val="bg2"/>
              </a:buClr>
              <a:buFont typeface="Arial" pitchFamily="34" charset="0"/>
              <a:buChar char="•"/>
            </a:pPr>
            <a:r>
              <a:rPr lang="en-NZ" sz="1400" dirty="0">
                <a:solidFill>
                  <a:schemeClr val="tx1"/>
                </a:solidFill>
              </a:rPr>
              <a:t>Visual Inspection</a:t>
            </a:r>
          </a:p>
          <a:p>
            <a:pPr marL="896938" lvl="1" indent="-179388">
              <a:spcBef>
                <a:spcPts val="0"/>
              </a:spcBef>
              <a:buClr>
                <a:schemeClr val="bg2"/>
              </a:buClr>
              <a:buFont typeface="Arial" pitchFamily="34" charset="0"/>
              <a:buChar char="•"/>
            </a:pPr>
            <a:r>
              <a:rPr lang="en-NZ" sz="1400" dirty="0">
                <a:solidFill>
                  <a:schemeClr val="tx1"/>
                </a:solidFill>
              </a:rPr>
              <a:t>Point and confirm</a:t>
            </a:r>
          </a:p>
          <a:p>
            <a:pPr marL="179388" marR="0" lvl="0" indent="-179388" algn="l" defTabSz="342900" rtl="0" eaLnBrk="1" fontAlgn="base" latinLnBrk="0" hangingPunct="1">
              <a:lnSpc>
                <a:spcPct val="100000"/>
              </a:lnSpc>
              <a:spcBef>
                <a:spcPts val="0"/>
              </a:spcBef>
              <a:spcAft>
                <a:spcPts val="0"/>
              </a:spcAft>
              <a:buClrTx/>
              <a:buSzTx/>
              <a:buFont typeface="Arial" pitchFamily="34" charset="0"/>
              <a:buChar char="•"/>
              <a:tabLst/>
              <a:defRPr/>
            </a:pPr>
            <a:r>
              <a:rPr lang="en-NZ" sz="2000" dirty="0">
                <a:solidFill>
                  <a:srgbClr val="0A5075"/>
                </a:solidFill>
                <a:latin typeface="Calibri"/>
              </a:rPr>
              <a:t>A competent person needs to sign the LOTO Permit</a:t>
            </a:r>
            <a:endParaRPr lang="en-NZ" sz="1400" dirty="0"/>
          </a:p>
          <a:p>
            <a:pPr marL="896938" lvl="1" indent="-179388">
              <a:spcBef>
                <a:spcPts val="0"/>
              </a:spcBef>
              <a:buClr>
                <a:schemeClr val="bg2"/>
              </a:buClr>
              <a:buFont typeface="Arial" pitchFamily="34" charset="0"/>
              <a:buChar char="•"/>
            </a:pPr>
            <a:endParaRPr lang="en-NZ" sz="1400" dirty="0">
              <a:solidFill>
                <a:schemeClr val="tx1"/>
              </a:solidFill>
            </a:endParaRPr>
          </a:p>
          <a:p>
            <a:endParaRPr lang="en-NZ" dirty="0"/>
          </a:p>
        </p:txBody>
      </p:sp>
      <p:pic>
        <p:nvPicPr>
          <p:cNvPr id="4" name="Picture 3" descr="20180813_101307.jpg">
            <a:extLst>
              <a:ext uri="{FF2B5EF4-FFF2-40B4-BE49-F238E27FC236}">
                <a16:creationId xmlns:a16="http://schemas.microsoft.com/office/drawing/2014/main" id="{92241077-D562-411E-A0B6-811203281EE2}"/>
              </a:ext>
            </a:extLst>
          </p:cNvPr>
          <p:cNvPicPr/>
          <p:nvPr/>
        </p:nvPicPr>
        <p:blipFill>
          <a:blip r:embed="rId2" cstate="print"/>
          <a:srcRect r="307"/>
          <a:stretch>
            <a:fillRect/>
          </a:stretch>
        </p:blipFill>
        <p:spPr>
          <a:xfrm>
            <a:off x="7680220" y="1052674"/>
            <a:ext cx="2376330" cy="2160299"/>
          </a:xfrm>
          <a:prstGeom prst="rect">
            <a:avLst/>
          </a:prstGeom>
        </p:spPr>
      </p:pic>
      <p:pic>
        <p:nvPicPr>
          <p:cNvPr id="5" name="Picture 3">
            <a:extLst>
              <a:ext uri="{FF2B5EF4-FFF2-40B4-BE49-F238E27FC236}">
                <a16:creationId xmlns:a16="http://schemas.microsoft.com/office/drawing/2014/main" id="{AB79E570-F580-4B94-9C2E-0378510DFB17}"/>
              </a:ext>
            </a:extLst>
          </p:cNvPr>
          <p:cNvPicPr>
            <a:picLocks noChangeAspect="1" noChangeArrowheads="1"/>
          </p:cNvPicPr>
          <p:nvPr/>
        </p:nvPicPr>
        <p:blipFill>
          <a:blip r:embed="rId3" cstate="print"/>
          <a:srcRect r="2000"/>
          <a:stretch>
            <a:fillRect/>
          </a:stretch>
        </p:blipFill>
        <p:spPr bwMode="auto">
          <a:xfrm>
            <a:off x="7680220" y="3212973"/>
            <a:ext cx="2376330" cy="2419923"/>
          </a:xfrm>
          <a:prstGeom prst="rect">
            <a:avLst/>
          </a:prstGeom>
          <a:noFill/>
          <a:ln w="9525">
            <a:noFill/>
            <a:miter lim="800000"/>
            <a:headEnd/>
            <a:tailEnd/>
          </a:ln>
        </p:spPr>
      </p:pic>
    </p:spTree>
    <p:extLst>
      <p:ext uri="{BB962C8B-B14F-4D97-AF65-F5344CB8AC3E}">
        <p14:creationId xmlns:p14="http://schemas.microsoft.com/office/powerpoint/2010/main" val="3376985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7F8970-EFA4-498C-95BD-5BF8E3E7EBD9}"/>
              </a:ext>
            </a:extLst>
          </p:cNvPr>
          <p:cNvSpPr>
            <a:spLocks noGrp="1"/>
          </p:cNvSpPr>
          <p:nvPr>
            <p:ph sz="quarter" idx="10"/>
          </p:nvPr>
        </p:nvSpPr>
        <p:spPr/>
        <p:txBody>
          <a:bodyPr/>
          <a:lstStyle/>
          <a:p>
            <a:r>
              <a:rPr lang="en-NZ" dirty="0"/>
              <a:t>Isolation Permit</a:t>
            </a:r>
          </a:p>
        </p:txBody>
      </p:sp>
      <p:sp>
        <p:nvSpPr>
          <p:cNvPr id="3" name="Text Placeholder 2">
            <a:extLst>
              <a:ext uri="{FF2B5EF4-FFF2-40B4-BE49-F238E27FC236}">
                <a16:creationId xmlns:a16="http://schemas.microsoft.com/office/drawing/2014/main" id="{B8556DED-2A25-4B51-8400-7DF37A567007}"/>
              </a:ext>
            </a:extLst>
          </p:cNvPr>
          <p:cNvSpPr>
            <a:spLocks noGrp="1"/>
          </p:cNvSpPr>
          <p:nvPr>
            <p:ph type="body" sz="quarter" idx="11"/>
          </p:nvPr>
        </p:nvSpPr>
        <p:spPr>
          <a:xfrm>
            <a:off x="626935" y="1268630"/>
            <a:ext cx="6909265" cy="4701961"/>
          </a:xfrm>
        </p:spPr>
        <p:txBody>
          <a:bodyPr numCol="1">
            <a:normAutofit lnSpcReduction="10000"/>
          </a:bodyPr>
          <a:lstStyle/>
          <a:p>
            <a:pPr marL="285750" indent="-285750">
              <a:buFont typeface="Arial" panose="020B0604020202020204" pitchFamily="34" charset="0"/>
              <a:buChar char="•"/>
            </a:pPr>
            <a:r>
              <a:rPr lang="en-NZ" sz="2000" dirty="0"/>
              <a:t>List the work being undertaken, the equipment being isolated, and any other procedures </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Link the LOTO Permit to other permits and your RCP</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NZ" sz="2000" dirty="0"/>
              <a:t>Discuss the permit and all work with everyone taking part</a:t>
            </a:r>
          </a:p>
          <a:p>
            <a:pPr marL="285750" indent="-285750">
              <a:buFont typeface="Arial" panose="020B0604020202020204" pitchFamily="34" charset="0"/>
              <a:buChar char="•"/>
            </a:pPr>
            <a:endParaRPr lang="en-NZ" sz="2000" dirty="0"/>
          </a:p>
          <a:p>
            <a:pPr marL="285750" indent="-285750">
              <a:buFont typeface="Arial" panose="020B0604020202020204" pitchFamily="34" charset="0"/>
              <a:buChar char="•"/>
            </a:pPr>
            <a:r>
              <a:rPr lang="en-US" sz="2000" dirty="0"/>
              <a:t>If the permit issuer is unable to close the permit it must be transferred to another permit issuer using the section on the isolation permit.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dirty="0"/>
              <a:t>If Isolation point is unable to be locked out, another control must be used in conjunction with the lock out tag to reduce the risk of the point being switched back on. This control must be noted on the permit or Risk Control Plan. </a:t>
            </a:r>
            <a:endParaRPr lang="en-NZ" dirty="0"/>
          </a:p>
        </p:txBody>
      </p:sp>
      <p:pic>
        <p:nvPicPr>
          <p:cNvPr id="8" name="Picture 7" descr="Text, letter&#10;&#10;Description automatically generated">
            <a:extLst>
              <a:ext uri="{FF2B5EF4-FFF2-40B4-BE49-F238E27FC236}">
                <a16:creationId xmlns:a16="http://schemas.microsoft.com/office/drawing/2014/main" id="{B807C84A-8506-4E0A-9F61-15A0D70F0A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8210" y="760931"/>
            <a:ext cx="3937761" cy="5188419"/>
          </a:xfrm>
          <a:prstGeom prst="rect">
            <a:avLst/>
          </a:prstGeom>
        </p:spPr>
      </p:pic>
    </p:spTree>
    <p:extLst>
      <p:ext uri="{BB962C8B-B14F-4D97-AF65-F5344CB8AC3E}">
        <p14:creationId xmlns:p14="http://schemas.microsoft.com/office/powerpoint/2010/main" val="14576659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ULTRA_SCORM_COURSE_ID" val="A7E2DFAE-37DF-4E47-984A-FC13C083BB42"/>
  <p:tag name="ISPRINGONLINEFOLDERID" val="88"/>
  <p:tag name="ISPRINGONLINEFOLDERPATH" val="Content List/ECL Group Modules"/>
  <p:tag name="ISPRINGONLINEFOLDERDOMAIN" val="https://eclgroup.ispringlearn.com"/>
  <p:tag name="ISPRING_UUID" val="{352E3667-E8E5-4927-96B2-426E2DD8B192}"/>
  <p:tag name="ISPRING_PROJECT_FOLDER_UPDATED" val="1"/>
  <p:tag name="ISPRING_PRESENTATION_TITLE" val="Isolations Training"/>
  <p:tag name="ISPRING_SCREEN_RECS_UPDATED" val="C:\Users\canderson\Google Drive\Staff Training\Isolations\Isolations Training\"/>
  <p:tag name="ISPRING_RESOURCE_FOLDER" val="C:\Users\canderson\Google Drive\Staff Training\Isolations\Isolations Training\"/>
  <p:tag name="ISPRING_PRESENTATION_PATH" val="C:\Users\canderson\Google Drive\Staff Training\Isolations\Isolations Training.pptm"/>
  <p:tag name="ISPRING_SCORM_RATE_QUIZZES" val="1"/>
  <p:tag name="ISPRING_SCORM_PASSING_SCORE" val="80.000000"/>
  <p:tag name="ISPRING_PROJECT_VERSION" val="9.3"/>
  <p:tag name="ISPRING_LMS_API_VERSION" val="SCORM 1.2"/>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_OUTPUT_FOLDER" val="[[&quot;\uFFFD\uFFFD\uFFFD\uFFFD{C2A1451C-86D9-409B-BF29-37A994126947}&quot;,&quot;C:\\Users\\canderson\\Google Drive\\Staff Training\\Isolations&quot;]]"/>
  <p:tag name="ISPRING_CURRENT_PLAYER_ID" val="universal"/>
  <p:tag name="ISPRING_FIRST_PUBLISH" val="1"/>
  <p:tag name="ISPRING_PRESENTATION_COURSE_TITLE" val="Isolations Training"/>
  <p:tag name="ISPRING_PLAYERS_CUSTOMIZATION_2" val="UEsDBBQAAgAIAOIO1E4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sgO9OkEkmJSgFAAD2EwAAHQAAAHVuaXZlcnNhbC9jb21tb25fbWVzc2FnZXMubG5nrVj/bts2EP6/QN+BEFBgA7q0HdBgGBIXtMTEQmTJFemk2TAIjMTYRCTR1Q8n3l97mj3YnmRHSnbttoGkpEAcmJLvuyP5fXdHnnx4yFK0FkUpVX5qvTt6ayGRxyqR+eLUmrOzX36zUFnxPOGpysWplSsLfRi9fHGS8nxR84WA7y9fIHSSibKEYTnSoy9jJJNTazaOxti+iFgQ4dksGs8ZC/zIw2PiWaMxj+9O3rQ/f8TaDqYz7F9HXnAeRGP33BrZKlvxfIM8tVA//Xp8/PDu/fHPg2DoFHveIRAySO/f9gDyWRh4EaARL/LJJ2aN9P9hdsGcea5PrFH7ZZj1LCSX1kj/77SbhyHxWUQ91yGRSyM/YGYtPMKIY42uVY2WfC1QpdBaintULQWwoJKFQGUqE/MiVvAgr0WXMyeYYtePQkJZ6NrMDXxrRFVRbF4bWF5XS1WAuxIlsuQ3qUiMT+Cbeb8qRAmueQV8RPBXLSX8UmVc5kfdrq98L8COIdmUUIrPYXHZblKAdAB/L6slvEuEeg0u7vNU8QTdFgIAA4r4apXKuPmlpKtCRzhL+aYzihBfuf45kD3waER8Z/vEGpE8QU7B9WQHooSYkhAACl6K4gm2keG6MUc4TYchTNzziQcfpkOYyMUyhU81NI4ZASbMRN5lBUwlIXCc0qsgdPSigSvE0YqX5b0qkgOW7u9nF7Dr2wEIwWZ74ExjbIGBHxJyX1GIuOoGgyix4XerK5gqEDBiJhloSWV1WYFsslUqKmGilXoqPDaUuhG3CvSVCr5uuA/ejdg6ae7huW9PojHbpVCP13m87GkH4vyuPvbVUANN9jnfGVOLFo2DT5BdIBkGQyyCC8iBF0MsrgmFRSa0y8bHl+45NrsEeW+blLZJL+Y6x6QbxOMY7DSb1lLVJTzRSwKpyexIeTTMDSUf58BiF3uP5NYGFehgRgu5FhBHkYii0xGke5s4WlQf5+4f0Rl2PeJ8h3p8g3JVIZ6seR4LIFvM9Z5u4F0iE/NO0974/1zLvxGv2lT/qq0SvkM+vRoaz0FheUQRvKpEtqq6XOsFa8N/ShRa4o+G0GfqT/NPbeLj0A1+zM6UMqvTpgI9e392kQ3do84gnrlS/XfrR0dCm1JDoGHRxRF6jLS/1US7HbuBroiJ6G/n+mdgM2vqFhQ2N79V/a39oAXwFXoqBp3AGpvIKbQ6GVSh/raXMOuD8C91wehvf0XG1GVQda7ETSmrTs9Gz73rq5Hz0wvrXs96UGyYyzwI2QfARdsPliiVGcSf9MCcT8l2BZoScTCTK1WniZF/Ku9MmYC1rTPxbTd8W6jMPE15uaV/U6Y+PCeKZnJh43Q2oJ/aKbj3/uwJ+Om7RAkOoY2xsW/r3sfWak97GoF89FJ4jG5bJ9BRxqt4CeX4VtV50hOoOYI55AwDWDtnKnjR3YW1AF+F0TxF7dPfB4Hojg6SKNmB/emrSpR/DQbR09hh0ObgJx6qTiCGx4cBmEEfq/bgu7XreQ5mLnD5hxwweVPiMpXBo6NuvyCVdusxY9ieTEFN1IhH1QW0kEMQtuSxg3kIB7RWhzYAQTvAZJUKRB64Vs8Q1CkOLyDPmiOXNZry4g6SNFMqHRSb2UAtjmrYnL7caNRVKvNBkT+vROoJM3cWYccx1zuwknB6v2s6ggSOj3F7z5OqRW8we4J9qAFf4YlEVkMBQ0J21zf6isJcB3iK63u2//75t8velN1thoUk1oy/pLD1t1V4NyrNDd3Jm70Lu/8BUEsDBBQAAgAIACyA704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LIDvTlmeMImVAwAA3hAAACcAAAB1bml2ZXJzYWwvZmxhc2hfcHVibGlzaGluZ19zZXR0aW5ncy54bWztWM1yGkcQvvMUU5vy0axky7GjWlA5sFQoS0BpN7Z1Ug07Azul+dnMDxif/DR+sDxJenYAQyTbK9skqkoOFGxP99ffdPd075CcvRMcLag2TMlOdNw+ihCVhSJMzjvR7/ng8YsIGYslwVxJ2omkitBZt5VUbsqZKTNqLagaBDDSnFa2E5XWVqdxvFwu28xU2q8q7izgm3ahRFxpaqi0VMcVxyv4squKmmiN0AAAPkLJtVm31UIoCUgXijhOESPAXDK/KcwHHJsyioPaFBc3c62cJD3FlUZ6Pu1EP/XS/nH/6UYnQPWZoNLHxHRB6MX2FBPCPAvMM/aeopKyeQl0n5xEaMmILeufsddP4tsoNXbYOvYoPQUxkHYNL6jFBFscHoM/S99ZsxEEEVlJLFiRwwry++9E/fz6t6tJenk+HL26zsfj83w4CSRqm3gfJ4n3HSVASDld0K2fBFuLixJ4g80Mc0OTeFe0UWM+g7iwbAExoX+jOXOcZ66qlLZdqx2taewKt/Q+A5PMlNzbu39GU8UhtTUpqFIxpWSEBd1JdnbD5AA0jyM0gzjxVScaV1SiDEsoMGYxZ8UWwLipsczWhTVYa7/UDHMEeHACKLrIok8Uws6KEmtDd6ltVoxPa9F9oxwnaKUc4uyGIqsQhNgJ+FVStJt/NNNK1FKoUIsMZ+BxweiSkrM6XmvAzzm6AhfCgSUch4pTGzz84dh7NKUzpQGX4gUcHpAzE/Db9wKusDGfQPGG46PsfNhPr4ejfvr2kd8gJgssi3uCQ01RUdmD4OMVkspu7CAcBXaG1kkhjNRrTfbW/vY0bMsa8vyDsrGHb5hwHP9I+G1AdqAPmPLDeLlP4r/KoLHbEi/qg+4Pbw0NR5xBSgImLBTQkphct8EGgAWWSEm+QriAzmx821gw5QxIQoMI0ObbGQZ7KNP6aQ7tEzxqQnUjyKPjJ09Pnv38/MUvp+34zw8fH3/RaD2zJhx7d2Fo9b44tW7ZDpQWvnrIjv1wlKeXL3v58PUwv7rO07f5PkDN6Xa7TmI/Su6eLH5UPdjBMrlMXzdJzggi0agu0qwR3LiJ1vhVE63LMAknO1OwEQXobPNwUqG3cSYYVMLB6vQfqrXvfosJxXqYWnvIgfveQ/pfjdvDfm0+UOSy9GL46/i8//+Z/bciGJ6218+9+2YS33kh9iuCSSYgrP49ZXuL7j47OYIb7J1LrRag7f8n0W39BVBLAwQUAAIACAAsgO9OI/dFUGcDAAChDAAAIQAAAHVuaXZlcnNhbC9mbGFzaF9za2luX3NldHRpbmdzLnhtbJVX207jMBB95yuq7jtdCrsFKUTqDQltF9DS7bvTTFurjh3ZTtn+/Y5jJ3HahAYiJDxzjj2X47EI1J7y3gGkooI/9of98KrXC9aZlMD1EpKUEQ29iCh4jh/7T38Xi/7AQgQT8h20pnyrjKWw9SgCo0xrwa/Xgmvc55oLmRDWD7895T/BIEdeYgkMqytnQ9ZQHfNjeD+ZdaK4M+4mo9n0oY2wFklK+HEhtuI6Iuv9VoqMxya0W/O10XbHFCSjfH8xIkaVftaQ1GKa38yH82E3SipBKTAhPczGw/HPiyxGImBl9qO7+7txR0511OeNOaEdqKI6p42Go9vRXRstJVuoF3k6n93MbtvxHHevd+XTuCxBwz99MXMU/xHklzYXaZZ+RSOpFFtT0BPOyHwXOUyQGK8fEmYP5rtIMAmZgy4KUjEaYxuEjK0Uv5uvDdxWS/enPyQCc7elYG+mCSfTwygkYhBuCFMQDIqldaqd+HjNNN6mEuCbKtAbpvhGMgWhlplDVbYK9wc+KI89kDNUiJVgWQJTG7AHrNsr/HQ6yQeLH19p8wKUcHBGL8LKWCFfsK5nSM9YId9Nu145O57BTz2WUwhiQlw3vfJbbq366AVOcFnUq1gVXnPSwlxz5R3tDAUmETGEua6WNAHTtWCQ22xIg7OYAk4OdEs0Pky/DS465smoYHDicFJrFlagqWbQpLe1yKTCYNC9qkuvwWMp9uVQY72AjS7QdWPVFPNc+FrI1x2k7vYrC2fXPY2vyWM/IXIPcikEU/2e4+ENxKLbd/mcYeY1vqYgn/lGeJz87DYSFxpUV7Cwl7ArnGhN1rsEY2pLoaypbW1zBwN3bFNreZZEIOeoCAqFJOs2i9vR7Y7hr15R+IC4TmhxWqbe4Xac0FLxnsFJAIhc74r7YBfWk2RMUwYHKKaKZ8gTbsssUKj/pnyNvOqi9CydFOmGUKUUH1d3NBBWGFczw3o6qF6TSOWp1YbKpZFfTEojVx9kDU5Mta3R31REbFetoiTT4l0TqV2LqrVLnxxgzGmSTyF06FI2TR7LYUKkrjC5swj4zF6FYF6ucrMywwZPG8XM2nDYRMk9p4N2iTc03EgAf8jmxivvGfgFx0gQGb+UkNq70OC2bMwRX858ZuO0T1IdDDyTbU7ZBvwb/zUJ/wNQSwMEFAACAAgALIDvThi8N4iNAwAAaBAAACYAAAB1bml2ZXJzYWwvaHRtbF9wdWJsaXNoaW5nX3NldHRpbmdzLnhtbO1YW5PSSBR+51d0xfJR4qi76lRgyoVMSTkD1CRe5mmqSTeky75k+wLik7/GH+Yv8XQaEBwcMyrubtU+UKRP9/nO7etzCMnJO8HRnGrDlOxER+37EaKyUITJWSd6mZ/eexIhY7EkmCtJO5FUETrptpLKTTgzZUathaMGAYw0x5XtRKW11XEcLxaLNjOV9ruKOwv4pl0oEVeaGiot1XHF8RK+7LKiJlohNACAj1BypdZttRBKAtK5Io5TxAh4LpkPCvPnVvAoDqcmuHg708pJ0lNcaaRnk050p5f2j/oP12cCUp8JKn1KTBeEXmyPMSHMO4F5xt5TVFI2K8HbB48itGDElvVj7M8n8XWUGjtEjj1KT0EKpF3BC2oxwRaHZbBn6Ttr1oIgIkuJBSty2EE+/E7Uz6+eX47Ti7PB8MVVPhqd5YNxcKLWiXdxknjXUAIOKacLurGTYGtxUYLfoDPF3NAk3hatjzFfQFxYNoec0K/cnDrOM1dVStuu1Y7WbmwLN+59AyaZKrkTu1+jieJQ2dopIKmYUDLEAnIwPpURmkJi+LITjSoqUYYlEIpZzFmx0TBuYiyzNZFOV6efaYY5ArIA4yk6z6IvNkMoRYm1odu+rHeMr2PRfa0cJ2ipHOLsLUVWIcipE/BUUrRdcDTVStRSjo1FhjOwOGd0QclJnaAV4LcMXYIJ4UAT6F9xaoOFvx17jyZ0qjTgUjyHywJyZgJ++1bAFTbmCyhe+3g3Oxv006vBsJ++uesDxGSOZXFLcCARFZU9CD5eIqnsWg/SUWBnaF0Uwki91yS29o+XYcNjqPMvqsYOvmHCcfwr4TcJ2YI+YMkPY+U2hf+uB43NlnheX3R/eWtouOIMShIwYaOAbsXkqu81ACywREryJcIFtGLj28acKWdAEhpEgDY/7mHQB5rWqxnMRrCoCdWNIO8fPXj46I8/Hz95etyOP334eO9GpdWQGnPszYUp1btxTF3TPVVaePaQLf3BME8vnvXywatBfnmVp2/yXYDap+vtOon97Ng/Svxs+nqSTP65UTK+SF81KccQYm/EhDRrBDdqcmr0osmpizD7xltzr5EL0Mtm4W5CN+NMMKj9wZj5m9i194cKu5FegZCHYde/OVV7L+L/qWrMKrOva6GMCuaVflP7OlDWsvR88NforH/Q9LFm+fsPku5n0xdWm/fHnRfGJN77RtsC+e6/A93WZ1BLAwQUAAIACAAsgO9O4OEvd64BAABuBgAAHwAAAHVuaXZlcnNhbC9odG1sX3NraW5fc2V0dGluZ3MuanONlMFvgjAUxu/+FYRdFzORDd1NhSVLPCyZt2WHgk8klrZpC5MZ//dRdFpK2aQX+fzxvb4H/Q4Dp77cxHWenUPzu7l/a983GihN8gLu2zru0XOluwJna1hlOeCMgGsg5e+jF/l4JWzGLmlM4+pd2QrNz6Xqnw3CQseZxYJbNGHRSpvhlwXc28DvVmvntk4taXOOCykpGSaUSCBySCjPUcO4dy/NpXdowLQE/g+6QQm0TB+9yTzsJa+O/jwIF1OdS2jOEKmWNKXDGCW7lNOCrM/1x2rp9LZiwOs3vusrizMhXyXkZuFoFHmR108yDkLAue40nHmzJyuMUQxYbyjwJ/7sD7Rl3B2oQZeZyOQvHXjBOPB1mqEUOlNaROEoHLcxUnt1ptkpfuIk7GVfMwyjCvgtVpQV7IYXyDhN1US6aKCWFcUUrTOSnrhwqpaVU5tVtn3fRhMZw5jy9eWreFBLZzrDaB0zahyzreXU5n3pckM0SOvhFkbVpS0XsE0kNrE/0EzxmlSt/UgzbNT9R9054jvgK0pxHaCOi6REyTavI6Vu4FOPButek5u7Mrc1OP4AUEsDBBQAAgAIACyA706UE7MiaQAAAG4AAAAcAAAAdW5pdmVyc2FsL2xvY2FsX3NldHRpbmdzLnhtbA3MMQ6DMAxA0Z1TWN4p7daBwMZWltIDWMRFkRwbkYDg9mT7w9Nv+zMKHLylYOrw9XgisM7mgy4Of9NQvxFSJvUkpuxQDaHvqlZsJvlyzgUmWIUu3iaOJTKPFIscdhGo4VNe/8Aem666AVBLAwQUAAIACAAtgO9OS7JR7PsAAACPGQAAFwAAAHVuaXZlcnNhbC91bml2ZXJzYWwucG5n6wzwc+flkuJiYGDg9fRwCWJgYNnBwMA8gYMNKGL190QzkGIsDnJ3Ylh3TuYlkMOS7ujryMCwsZ/7TyIrkM9Z4BFZzMDAdxiEGY/nr0hhYJBU8XRxDKmIe3vDkbfBgOGAw5/VcxozJeRZNhzn8H03adaLrUCNDApnHjCBqLNUoXKzC3oNVTwnAdGSxW9vycWArCjoOghyo8OsUWqUGqVGqVFqlBqlRqlRapQapUapUWqUGqVGqVFqlBqlRqlRapQapUYpBodb6s3ek8DzCVZX53y2DHyfy6sHmlL4Id3MDaQaTCijNmzNK7A967Dm7N1ikKmern4u65wSmgBQSwMEFAACAAgALYDvTm06IQ9KAAAAawAAABsAAAB1bml2ZXJzYWwvdW5pdmVyc2FsLnBuZy54bWyzsa/IzVEoSy0qzszPs1Uy1DNQsrfj5bIpKEoty0wtV6gAigEFIUBJoRLINUJwyzNTSjJAKixMEIIZqZnpGSW2ShYWFnBBfaCZAFBLAQIAABQAAgAIAOIO1E42YVgCRwMAAOEJAAAUAAAAAAAAAAEAAAAAAAAAAAB1bml2ZXJzYWwvcGxheWVyLnhtbFBLAQIAABQAAgAIACyA706QSSYlKAUAAPYTAAAdAAAAAAAAAAEAAAAAAHkDAAB1bml2ZXJzYWwvY29tbW9uX21lc3NhZ2VzLmxuZ1BLAQIAABQAAgAIACyA704VHmAbowAAAH8BAAAuAAAAAAAAAAEAAAAAANwIAAB1bml2ZXJzYWwvcGxheWJhY2tfYW5kX25hdmlnYXRpb25fc2V0dGluZ3MueG1sUEsBAgAAFAACAAgALIDvTlmeMImVAwAA3hAAACcAAAAAAAAAAQAAAAAAywkAAHVuaXZlcnNhbC9mbGFzaF9wdWJsaXNoaW5nX3NldHRpbmdzLnhtbFBLAQIAABQAAgAIACyA704j90VQZwMAAKEMAAAhAAAAAAAAAAEAAAAAAKUNAAB1bml2ZXJzYWwvZmxhc2hfc2tpbl9zZXR0aW5ncy54bWxQSwECAAAUAAIACAAsgO9OGLw3iI0DAABoEAAAJgAAAAAAAAABAAAAAABLEQAAdW5pdmVyc2FsL2h0bWxfcHVibGlzaGluZ19zZXR0aW5ncy54bWxQSwECAAAUAAIACAAsgO9O4OEvd64BAABuBgAAHwAAAAAAAAABAAAAAAAcFQAAdW5pdmVyc2FsL2h0bWxfc2tpbl9zZXR0aW5ncy5qc1BLAQIAABQAAgAIACyA706UE7MiaQAAAG4AAAAcAAAAAAAAAAEAAAAAAAcXAAB1bml2ZXJzYWwvbG9jYWxfc2V0dGluZ3MueG1sUEsBAgAAFAACAAgALYDvTkuyUez7AAAAjxkAABcAAAAAAAAAAAAAAAAAqhcAAHVuaXZlcnNhbC91bml2ZXJzYWwucG5nUEsBAgAAFAACAAgALYDvTm06IQ9KAAAAawAAABsAAAAAAAAAAQAAAAAA2hgAAHVuaXZlcnNhbC91bml2ZXJzYWwucG5nLnhtbFBLBQYAAAAACgAKAAYDAABdGQAAAAA="/>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Path&quot;:&quot;Content List/ECL Group Modules&quot;,&quot;onlineDestinationFolderId&quot;:&quot;88&quot;,&quot;onlineDestinationUrl&quot;:&quot;https://eclgroup.ispringlearn.com&quot;,&quot;uploadSources&quot;:true},&quot;cloudSettings&quot;:{&quot;onlineDestinationFolderId&quot;:&quot;1&quot;},&quot;publishDestination&quot;:&quot;ISPRING_LMS&quot;,&quot;wordSettings&quot;:{&quot;printCopies&quot;:1}}"/>
</p:tagLst>
</file>

<file path=ppt/theme/theme1.xml><?xml version="1.0" encoding="utf-8"?>
<a:theme xmlns:a="http://schemas.openxmlformats.org/drawingml/2006/main" name="Theme1">
  <a:themeElements>
    <a:clrScheme name="Custom 1">
      <a:dk1>
        <a:srgbClr val="0A5075"/>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5EFBDC67-F968-4357-B17F-A8D7D328C5EE}" vid="{08113AD3-456C-4D11-9FE5-76AFD9DB6D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ject xmlns="4f9c820c-e7e2-444d-97ee-45f2b3485c1d">NA</Project>
    <Activity xmlns="4f9c820c-e7e2-444d-97ee-45f2b3485c1d">Health and Safety</Activity>
    <PRAType xmlns="4f9c820c-e7e2-444d-97ee-45f2b3485c1d">Doc</PRAType>
    <Year xmlns="c91a514c-9034-4fa3-897a-8352025b26ed">NA</Year>
    <FunctionGroup xmlns="4f9c820c-e7e2-444d-97ee-45f2b3485c1d">NA</FunctionGroup>
    <CategoryName xmlns="4f9c820c-e7e2-444d-97ee-45f2b3485c1d">Health and Safety Training</CategoryName>
    <Team xmlns="c91a514c-9034-4fa3-897a-8352025b26ed">Health and Safety Team</Team>
    <Function xmlns="4f9c820c-e7e2-444d-97ee-45f2b3485c1d">How we Work</Function>
    <Case xmlns="4f9c820c-e7e2-444d-97ee-45f2b3485c1d">NA</Case>
    <AggregationStatus xmlns="4f9c820c-e7e2-444d-97ee-45f2b3485c1d">Normal</AggregationStatus>
    <CategoryValue xmlns="4f9c820c-e7e2-444d-97ee-45f2b3485c1d">NA</CategoryValue>
    <Level2 xmlns="c91a514c-9034-4fa3-897a-8352025b26ed">NA</Level2>
    <Channel xmlns="c91a514c-9034-4fa3-897a-8352025b26ed">General</Channel>
    <Subactivity xmlns="4f9c820c-e7e2-444d-97ee-45f2b3485c1d" xsi:nil="true"/>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PRAText5 xmlns="4f9c820c-e7e2-444d-97ee-45f2b3485c1d" xsi:nil="true"/>
    <PRADate2 xmlns="4f9c820c-e7e2-444d-97ee-45f2b3485c1d" xsi:nil="true"/>
    <PRAText1 xmlns="4f9c820c-e7e2-444d-97ee-45f2b3485c1d" xsi:nil="true"/>
    <PRAText4 xmlns="4f9c820c-e7e2-444d-97ee-45f2b3485c1d" xsi:nil="true"/>
    <Level3 xmlns="c91a514c-9034-4fa3-897a-8352025b26ed" xsi:nil="true"/>
    <RelatedPeople xmlns="4f9c820c-e7e2-444d-97ee-45f2b3485c1d">
      <UserInfo>
        <DisplayName/>
        <AccountId xsi:nil="true"/>
        <AccountType/>
      </UserInfo>
    </RelatedPeople>
    <AggregationNarrative xmlns="725c79e5-42ce-4aa0-ac78-b6418001f0d2" xsi:nil="true"/>
    <PRADate1 xmlns="4f9c820c-e7e2-444d-97ee-45f2b3485c1d" xsi:nil="true"/>
    <DocumentType xmlns="4f9c820c-e7e2-444d-97ee-45f2b3485c1d" xsi:nil="true"/>
    <PRAText3 xmlns="4f9c820c-e7e2-444d-97ee-45f2b3485c1d" xsi:nil="true"/>
    <Narrative xmlns="4f9c820c-e7e2-444d-97ee-45f2b3485c1d" xsi:nil="true"/>
    <PRADateTrigger xmlns="4f9c820c-e7e2-444d-97ee-45f2b3485c1d" xsi:nil="true"/>
    <PRAText2 xmlns="4f9c820c-e7e2-444d-97ee-45f2b3485c1d" xsi:nil="true"/>
    <TaxCatchAll xmlns="cab9f0c5-8a3f-4271-9bc9-990b74768ed0" xsi:nil="true"/>
    <lcf76f155ced4ddcb4097134ff3c332f xmlns="ddde2884-b7dc-42a3-8ad8-e8b8b55baca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Document" ma:contentTypeID="0x0101001E94C3B72383DE4DAA17349E0BBF252600DECE03BD6F4EA34696A9CFFAD46152D3" ma:contentTypeVersion="117" ma:contentTypeDescription="Create a new document." ma:contentTypeScope="" ma:versionID="fcb9f689ff7987f0fe80573a07dd4794">
  <xsd:schema xmlns:xsd="http://www.w3.org/2001/XMLSchema" xmlns:xs="http://www.w3.org/2001/XMLSchema" xmlns:p="http://schemas.microsoft.com/office/2006/metadata/properties" xmlns:ns2="4f9c820c-e7e2-444d-97ee-45f2b3485c1d" xmlns:ns3="15ffb055-6eb4-45a1-bc20-bf2ac0d420da" xmlns:ns4="725c79e5-42ce-4aa0-ac78-b6418001f0d2" xmlns:ns5="c91a514c-9034-4fa3-897a-8352025b26ed" xmlns:ns6="ddde2884-b7dc-42a3-8ad8-e8b8b55baca5" xmlns:ns7="cab9f0c5-8a3f-4271-9bc9-990b74768ed0" targetNamespace="http://schemas.microsoft.com/office/2006/metadata/properties" ma:root="true" ma:fieldsID="c926b15ffe77bdf3daf0039dafa298e2" ns2:_="" ns3:_="" ns4:_="" ns5:_="" ns6:_="" ns7:_="">
    <xsd:import namespace="4f9c820c-e7e2-444d-97ee-45f2b3485c1d"/>
    <xsd:import namespace="15ffb055-6eb4-45a1-bc20-bf2ac0d420da"/>
    <xsd:import namespace="725c79e5-42ce-4aa0-ac78-b6418001f0d2"/>
    <xsd:import namespace="c91a514c-9034-4fa3-897a-8352025b26ed"/>
    <xsd:import namespace="ddde2884-b7dc-42a3-8ad8-e8b8b55baca5"/>
    <xsd:import namespace="cab9f0c5-8a3f-4271-9bc9-990b74768ed0"/>
    <xsd:element name="properties">
      <xsd:complexType>
        <xsd:sequence>
          <xsd:element name="documentManagement">
            <xsd:complexType>
              <xsd:all>
                <xsd:element ref="ns2:DocumentType" minOccurs="0"/>
                <xsd:element ref="ns3:KeyWords" minOccurs="0"/>
                <xsd:element ref="ns2:Narrative" minOccurs="0"/>
                <xsd:element ref="ns3:SecurityClassification" minOccurs="0"/>
                <xsd:element ref="ns2:Subactivity" minOccurs="0"/>
                <xsd:element ref="ns2:Case" minOccurs="0"/>
                <xsd:element ref="ns2:RelatedPeople" minOccurs="0"/>
                <xsd:element ref="ns2:CategoryName" minOccurs="0"/>
                <xsd:element ref="ns2:CategoryValue" minOccurs="0"/>
                <xsd:element ref="ns2:BusinessValue" minOccurs="0"/>
                <xsd:element ref="ns2:FunctionGroup" minOccurs="0"/>
                <xsd:element ref="ns2:Function" minOccurs="0"/>
                <xsd:element ref="ns2:PRAType" minOccurs="0"/>
                <xsd:element ref="ns2:PRADate1" minOccurs="0"/>
                <xsd:element ref="ns2:PRADate2" minOccurs="0"/>
                <xsd:element ref="ns2:PRADate3" minOccurs="0"/>
                <xsd:element ref="ns2:PRADateDisposal" minOccurs="0"/>
                <xsd:element ref="ns2:PRADateTrigger" minOccurs="0"/>
                <xsd:element ref="ns2:PRAText1" minOccurs="0"/>
                <xsd:element ref="ns2:PRAText2" minOccurs="0"/>
                <xsd:element ref="ns2:PRAText3" minOccurs="0"/>
                <xsd:element ref="ns2:PRAText4" minOccurs="0"/>
                <xsd:element ref="ns2:PRAText5" minOccurs="0"/>
                <xsd:element ref="ns2:AggregationStatus" minOccurs="0"/>
                <xsd:element ref="ns2:Project" minOccurs="0"/>
                <xsd:element ref="ns2:Activity" minOccurs="0"/>
                <xsd:element ref="ns4:AggregationNarrative" minOccurs="0"/>
                <xsd:element ref="ns5:Channel" minOccurs="0"/>
                <xsd:element ref="ns5:Team" minOccurs="0"/>
                <xsd:element ref="ns5:Level2" minOccurs="0"/>
                <xsd:element ref="ns5:Level3" minOccurs="0"/>
                <xsd:element ref="ns5:Year" minOccurs="0"/>
                <xsd:element ref="ns6:MediaServiceMetadata" minOccurs="0"/>
                <xsd:element ref="ns6:MediaServiceFastMetadata" minOccurs="0"/>
                <xsd:element ref="ns6:MediaServiceAutoKeyPoints" minOccurs="0"/>
                <xsd:element ref="ns6:MediaServiceKeyPoints" minOccurs="0"/>
                <xsd:element ref="ns7:SharedWithUsers" minOccurs="0"/>
                <xsd:element ref="ns7:SharedWithDetails" minOccurs="0"/>
                <xsd:element ref="ns6:MediaLengthInSeconds" minOccurs="0"/>
                <xsd:element ref="ns6:MediaServiceAutoTags" minOccurs="0"/>
                <xsd:element ref="ns6:MediaServiceOCR" minOccurs="0"/>
                <xsd:element ref="ns6:MediaServiceGenerationTime" minOccurs="0"/>
                <xsd:element ref="ns6:MediaServiceEventHashCode" minOccurs="0"/>
                <xsd:element ref="ns6:MediaServiceDateTaken" minOccurs="0"/>
                <xsd:element ref="ns7:TaxCatchAll" minOccurs="0"/>
                <xsd:element ref="ns6:lcf76f155ced4ddcb4097134ff3c332f" minOccurs="0"/>
                <xsd:element ref="ns6: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8" nillable="true" ma:displayName="Document Type" ma:format="Dropdown" ma:internalName="DocumentType">
      <xsd:simpleType>
        <xsd:union memberTypes="dms:Text">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union>
      </xsd:simpleType>
    </xsd:element>
    <xsd:element name="Narrative" ma:index="10" nillable="true" ma:displayName="Narrative" ma:hidden="true" ma:internalName="Narrative" ma:readOnly="false">
      <xsd:simpleType>
        <xsd:restriction base="dms:Note"/>
      </xsd:simpleType>
    </xsd:element>
    <xsd:element name="Subactivity" ma:index="12" nillable="true" ma:displayName="Subactivity" ma:default="" ma:hidden="true" ma:internalName="Subactivity" ma:readOnly="false">
      <xsd:simpleType>
        <xsd:restriction base="dms:Text">
          <xsd:maxLength value="255"/>
        </xsd:restriction>
      </xsd:simpleType>
    </xsd:element>
    <xsd:element name="Case" ma:index="13" nillable="true" ma:displayName="Case" ma:default="NA" ma:hidden="true" ma:internalName="Case" ma:readOnly="false">
      <xsd:simpleType>
        <xsd:restriction base="dms:Text">
          <xsd:maxLength value="255"/>
        </xsd:restriction>
      </xsd:simpleType>
    </xsd:element>
    <xsd:element name="RelatedPeople" ma:index="14"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5" nillable="true" ma:displayName="Category 1" ma:default="NA" ma:hidden="true" ma:internalName="CategoryName" ma:readOnly="false">
      <xsd:simpleType>
        <xsd:restriction base="dms:Text">
          <xsd:maxLength value="255"/>
        </xsd:restriction>
      </xsd:simpleType>
    </xsd:element>
    <xsd:element name="CategoryValue" ma:index="16" nillable="true" ma:displayName="Category 2" ma:default="NA" ma:hidden="true" ma:internalName="CategoryValue" ma:readOnly="false">
      <xsd:simpleType>
        <xsd:restriction base="dms:Text">
          <xsd:maxLength value="255"/>
        </xsd:restriction>
      </xsd:simpleType>
    </xsd:element>
    <xsd:element name="BusinessValue" ma:index="17" nillable="true" ma:displayName="Business Value" ma:hidden="true" ma:internalName="BusinessValue" ma:readOnly="false">
      <xsd:simpleType>
        <xsd:restriction base="dms:Text">
          <xsd:maxLength value="255"/>
        </xsd:restriction>
      </xsd:simpleType>
    </xsd:element>
    <xsd:element name="FunctionGroup" ma:index="18" nillable="true" ma:displayName="Function Group" ma:default="NA" ma:hidden="true" ma:internalName="FunctionGroup" ma:readOnly="false">
      <xsd:simpleType>
        <xsd:restriction base="dms:Text">
          <xsd:maxLength value="255"/>
        </xsd:restriction>
      </xsd:simpleType>
    </xsd:element>
    <xsd:element name="Function" ma:index="19" nillable="true" ma:displayName="Function" ma:default="How we Work" ma:hidden="true" ma:internalName="Function" ma:readOnly="false">
      <xsd:simpleType>
        <xsd:restriction base="dms:Text">
          <xsd:maxLength value="255"/>
        </xsd:restriction>
      </xsd:simpleType>
    </xsd:element>
    <xsd:element name="PRAType" ma:index="20" nillable="true" ma:displayName="PRA Type" ma:default="Doc" ma:hidden="true" ma:internalName="PRAType" ma:readOnly="false">
      <xsd:simpleType>
        <xsd:restriction base="dms:Text">
          <xsd:maxLength value="255"/>
        </xsd:restriction>
      </xsd:simpleType>
    </xsd:element>
    <xsd:element name="PRADate1" ma:index="21" nillable="true" ma:displayName="PRA Date 1" ma:format="DateOnly" ma:hidden="true" ma:internalName="PRADate1" ma:readOnly="false">
      <xsd:simpleType>
        <xsd:restriction base="dms:DateTime"/>
      </xsd:simpleType>
    </xsd:element>
    <xsd:element name="PRADate2" ma:index="22" nillable="true" ma:displayName="PRA Date 2" ma:format="DateOnly" ma:hidden="true" ma:internalName="PRADate2" ma:readOnly="false">
      <xsd:simpleType>
        <xsd:restriction base="dms:DateTime"/>
      </xsd:simpleType>
    </xsd:element>
    <xsd:element name="PRADate3" ma:index="23" nillable="true" ma:displayName="PRA Date 3" ma:format="DateOnly" ma:hidden="true" ma:internalName="PRADate3" ma:readOnly="false">
      <xsd:simpleType>
        <xsd:restriction base="dms:DateTime"/>
      </xsd:simpleType>
    </xsd:element>
    <xsd:element name="PRADateDisposal" ma:index="24" nillable="true" ma:displayName="PRA Date Disposal" ma:format="DateOnly" ma:hidden="true" ma:internalName="PRADateDisposal" ma:readOnly="false">
      <xsd:simpleType>
        <xsd:restriction base="dms:DateTime"/>
      </xsd:simpleType>
    </xsd:element>
    <xsd:element name="PRADateTrigger" ma:index="25" nillable="true" ma:displayName="PRA Date Trigger" ma:format="DateOnly" ma:hidden="true" ma:internalName="PRADateTrigger" ma:readOnly="false">
      <xsd:simpleType>
        <xsd:restriction base="dms:DateTime"/>
      </xsd:simpleType>
    </xsd:element>
    <xsd:element name="PRAText1" ma:index="26" nillable="true" ma:displayName="PRA Text 1" ma:hidden="true" ma:internalName="PRAText1" ma:readOnly="false">
      <xsd:simpleType>
        <xsd:restriction base="dms:Text">
          <xsd:maxLength value="255"/>
        </xsd:restriction>
      </xsd:simpleType>
    </xsd:element>
    <xsd:element name="PRAText2" ma:index="27" nillable="true" ma:displayName="PRA Text 2" ma:hidden="true" ma:internalName="PRAText2" ma:readOnly="false">
      <xsd:simpleType>
        <xsd:restriction base="dms:Text">
          <xsd:maxLength value="255"/>
        </xsd:restriction>
      </xsd:simpleType>
    </xsd:element>
    <xsd:element name="PRAText3" ma:index="28" nillable="true" ma:displayName="PRA Text 3" ma:hidden="true" ma:internalName="PRAText3" ma:readOnly="false">
      <xsd:simpleType>
        <xsd:restriction base="dms:Text">
          <xsd:maxLength value="255"/>
        </xsd:restriction>
      </xsd:simpleType>
    </xsd:element>
    <xsd:element name="PRAText4" ma:index="29" nillable="true" ma:displayName="PRA Text 4" ma:hidden="true" ma:internalName="PRAText4" ma:readOnly="false">
      <xsd:simpleType>
        <xsd:restriction base="dms:Text">
          <xsd:maxLength value="255"/>
        </xsd:restriction>
      </xsd:simpleType>
    </xsd:element>
    <xsd:element name="PRAText5" ma:index="30" nillable="true" ma:displayName="PRA Text 5" ma:hidden="true" ma:internalName="PRAText5" ma:readOnly="false">
      <xsd:simpleType>
        <xsd:restriction base="dms:Text">
          <xsd:maxLength value="255"/>
        </xsd:restriction>
      </xsd:simpleType>
    </xsd:element>
    <xsd:element name="AggregationStatus" ma:index="31" nillable="true" ma:displayName="Aggregation Status" ma:default="Normal" ma:format="Dropdown"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Project" ma:index="32" nillable="true" ma:displayName="Project" ma:default="NA" ma:hidden="true" ma:internalName="Project" ma:readOnly="false">
      <xsd:simpleType>
        <xsd:restriction base="dms:Text">
          <xsd:maxLength value="255"/>
        </xsd:restriction>
      </xsd:simpleType>
    </xsd:element>
    <xsd:element name="Activity" ma:index="33" nillable="true" ma:displayName="Activity" ma:default="Health and Safety"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9" nillable="true" ma:displayName="Key Words" ma:hidden="true" ma:internalName="KeyWords" ma:readOnly="false">
      <xsd:simpleType>
        <xsd:restriction base="dms:Note"/>
      </xsd:simpleType>
    </xsd:element>
    <xsd:element name="SecurityClassification" ma:index="11"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4"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5" nillable="true" ma:displayName="Channel" ma:default="NA" ma:hidden="true" ma:internalName="Channel" ma:readOnly="false">
      <xsd:simpleType>
        <xsd:restriction base="dms:Text">
          <xsd:maxLength value="255"/>
        </xsd:restriction>
      </xsd:simpleType>
    </xsd:element>
    <xsd:element name="Team" ma:index="36" nillable="true" ma:displayName="Team" ma:default="Health and Safety Team" ma:hidden="true" ma:internalName="Team" ma:readOnly="false">
      <xsd:simpleType>
        <xsd:restriction base="dms:Text">
          <xsd:maxLength value="255"/>
        </xsd:restriction>
      </xsd:simpleType>
    </xsd:element>
    <xsd:element name="Level2" ma:index="37" nillable="true" ma:displayName="Level2" ma:default="NA" ma:hidden="true" ma:internalName="Level2" ma:readOnly="false">
      <xsd:simpleType>
        <xsd:restriction base="dms:Text">
          <xsd:maxLength value="255"/>
        </xsd:restriction>
      </xsd:simpleType>
    </xsd:element>
    <xsd:element name="Level3" ma:index="38" nillable="true" ma:displayName="Level3" ma:hidden="true" ma:internalName="Level3" ma:readOnly="false">
      <xsd:simpleType>
        <xsd:restriction base="dms:Text">
          <xsd:maxLength value="255"/>
        </xsd:restriction>
      </xsd:simpleType>
    </xsd:element>
    <xsd:element name="Year" ma:index="39" nillable="true" ma:displayName="Year" ma:default="NA" ma:hidden="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de2884-b7dc-42a3-8ad8-e8b8b55baca5" elementFormDefault="qualified">
    <xsd:import namespace="http://schemas.microsoft.com/office/2006/documentManagement/types"/>
    <xsd:import namespace="http://schemas.microsoft.com/office/infopath/2007/PartnerControls"/>
    <xsd:element name="MediaServiceMetadata" ma:index="40" nillable="true" ma:displayName="MediaServiceMetadata" ma:hidden="true" ma:internalName="MediaServiceMetadata" ma:readOnly="true">
      <xsd:simpleType>
        <xsd:restriction base="dms:Note"/>
      </xsd:simpleType>
    </xsd:element>
    <xsd:element name="MediaServiceFastMetadata" ma:index="41" nillable="true" ma:displayName="MediaServiceFastMetadata" ma:hidden="true" ma:internalName="MediaServiceFastMetadata" ma:readOnly="true">
      <xsd:simpleType>
        <xsd:restriction base="dms:Note"/>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element name="MediaLengthInSeconds" ma:index="46" nillable="true" ma:displayName="MediaLengthInSeconds" ma:hidden="true" ma:internalName="MediaLengthInSeconds" ma:readOnly="true">
      <xsd:simpleType>
        <xsd:restriction base="dms:Unknown"/>
      </xsd:simpleType>
    </xsd:element>
    <xsd:element name="MediaServiceAutoTags" ma:index="47" nillable="true" ma:displayName="Tags" ma:internalName="MediaServiceAutoTags" ma:readOnly="true">
      <xsd:simpleType>
        <xsd:restriction base="dms:Text"/>
      </xsd:simpleType>
    </xsd:element>
    <xsd:element name="MediaServiceOCR" ma:index="48" nillable="true" ma:displayName="Extracted Text" ma:internalName="MediaServiceOCR" ma:readOnly="true">
      <xsd:simpleType>
        <xsd:restriction base="dms:Note">
          <xsd:maxLength value="255"/>
        </xsd:restriction>
      </xsd:simpleType>
    </xsd:element>
    <xsd:element name="MediaServiceGenerationTime" ma:index="49" nillable="true" ma:displayName="MediaServiceGenerationTime" ma:hidden="true" ma:internalName="MediaServiceGenerationTime" ma:readOnly="true">
      <xsd:simpleType>
        <xsd:restriction base="dms:Text"/>
      </xsd:simpleType>
    </xsd:element>
    <xsd:element name="MediaServiceEventHashCode" ma:index="50" nillable="true" ma:displayName="MediaServiceEventHashCode" ma:hidden="true" ma:internalName="MediaServiceEventHashCode" ma:readOnly="true">
      <xsd:simpleType>
        <xsd:restriction base="dms:Text"/>
      </xsd:simpleType>
    </xsd:element>
    <xsd:element name="MediaServiceDateTaken" ma:index="51" nillable="true" ma:displayName="MediaServiceDateTaken" ma:hidden="true" ma:internalName="MediaServiceDateTaken" ma:readOnly="true">
      <xsd:simpleType>
        <xsd:restriction base="dms:Text"/>
      </xsd:simpleType>
    </xsd:element>
    <xsd:element name="lcf76f155ced4ddcb4097134ff3c332f" ma:index="54" nillable="true" ma:taxonomy="true" ma:internalName="lcf76f155ced4ddcb4097134ff3c332f" ma:taxonomyFieldName="MediaServiceImageTags" ma:displayName="Image Tags" ma:readOnly="false" ma:fieldId="{5cf76f15-5ced-4ddc-b409-7134ff3c332f}" ma:taxonomyMulti="true" ma:sspId="56e53707-7522-441b-8637-463bf7c35b09" ma:termSetId="09814cd3-568e-fe90-9814-8d621ff8fb84" ma:anchorId="fba54fb3-c3e1-fe81-a776-ca4b69148c4d" ma:open="true" ma:isKeyword="false">
      <xsd:complexType>
        <xsd:sequence>
          <xsd:element ref="pc:Terms" minOccurs="0" maxOccurs="1"/>
        </xsd:sequence>
      </xsd:complexType>
    </xsd:element>
    <xsd:element name="MediaServiceLocation" ma:index="5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b9f0c5-8a3f-4271-9bc9-990b74768ed0" elementFormDefault="qualified">
    <xsd:import namespace="http://schemas.microsoft.com/office/2006/documentManagement/types"/>
    <xsd:import namespace="http://schemas.microsoft.com/office/infopath/2007/PartnerControls"/>
    <xsd:element name="SharedWithUsers" ma:index="4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5" nillable="true" ma:displayName="Shared With Details" ma:internalName="SharedWithDetails" ma:readOnly="true">
      <xsd:simpleType>
        <xsd:restriction base="dms:Note">
          <xsd:maxLength value="255"/>
        </xsd:restriction>
      </xsd:simpleType>
    </xsd:element>
    <xsd:element name="TaxCatchAll" ma:index="52" nillable="true" ma:displayName="Taxonomy Catch All Column" ma:hidden="true" ma:list="{0c23be9c-6560-424b-a471-297b6f8b331d}" ma:internalName="TaxCatchAll" ma:showField="CatchAllData" ma:web="cab9f0c5-8a3f-4271-9bc9-990b74768e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6EA04B-2D20-473D-A949-A57B645A31FF}">
  <ds:schemaRefs>
    <ds:schemaRef ds:uri="http://schemas.microsoft.com/office/2006/documentManagement/types"/>
    <ds:schemaRef ds:uri="http://purl.org/dc/elements/1.1/"/>
    <ds:schemaRef ds:uri="http://schemas.microsoft.com/office/infopath/2007/PartnerControls"/>
    <ds:schemaRef ds:uri="15ffb055-6eb4-45a1-bc20-bf2ac0d420da"/>
    <ds:schemaRef ds:uri="4f9c820c-e7e2-444d-97ee-45f2b3485c1d"/>
    <ds:schemaRef ds:uri="http://schemas.openxmlformats.org/package/2006/metadata/core-properties"/>
    <ds:schemaRef ds:uri="725c79e5-42ce-4aa0-ac78-b6418001f0d2"/>
    <ds:schemaRef ds:uri="http://purl.org/dc/terms/"/>
    <ds:schemaRef ds:uri="cab9f0c5-8a3f-4271-9bc9-990b74768ed0"/>
    <ds:schemaRef ds:uri="ddde2884-b7dc-42a3-8ad8-e8b8b55baca5"/>
    <ds:schemaRef ds:uri="http://purl.org/dc/dcmitype/"/>
    <ds:schemaRef ds:uri="c91a514c-9034-4fa3-897a-8352025b26e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38F92AB-B31F-44CC-9E66-CE55487554F9}">
  <ds:schemaRefs>
    <ds:schemaRef ds:uri="http://schemas.microsoft.com/sharepoint/v3/contenttype/forms"/>
  </ds:schemaRefs>
</ds:datastoreItem>
</file>

<file path=customXml/itemProps3.xml><?xml version="1.0" encoding="utf-8"?>
<ds:datastoreItem xmlns:ds="http://schemas.openxmlformats.org/officeDocument/2006/customXml" ds:itemID="{E1FF0DF3-BDAE-48C8-B281-ABF771A57B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9c820c-e7e2-444d-97ee-45f2b3485c1d"/>
    <ds:schemaRef ds:uri="15ffb055-6eb4-45a1-bc20-bf2ac0d420da"/>
    <ds:schemaRef ds:uri="725c79e5-42ce-4aa0-ac78-b6418001f0d2"/>
    <ds:schemaRef ds:uri="c91a514c-9034-4fa3-897a-8352025b26ed"/>
    <ds:schemaRef ds:uri="ddde2884-b7dc-42a3-8ad8-e8b8b55baca5"/>
    <ds:schemaRef ds:uri="cab9f0c5-8a3f-4271-9bc9-990b74768e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10052</TotalTime>
  <Words>840</Words>
  <Application>Microsoft Office PowerPoint</Application>
  <PresentationFormat>Widescreen</PresentationFormat>
  <Paragraphs>116</Paragraphs>
  <Slides>14</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Source Sans Pro</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Isolations Training</dc:title>
  <dc:creator>Chris Anderson</dc:creator>
  <cp:lastModifiedBy>Chris Anderson</cp:lastModifiedBy>
  <cp:revision>169</cp:revision>
  <dcterms:created xsi:type="dcterms:W3CDTF">2018-07-10T01:50:35Z</dcterms:created>
  <dcterms:modified xsi:type="dcterms:W3CDTF">2023-01-11T21:44:08Z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0x0101001E94C3B72383DE4DAA17349E0BBF252600DECE03BD6F4EA34696A9CFFAD46152D3</vt:lpwstr>
  </property>
</Properties>
</file>